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jpeg" ContentType="image/jpeg"/>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8.jpeg" ContentType="image/jpeg"/>
  <Override PartName="/ppt/notesSlides/notesSlide16.xml" ContentType="application/vnd.openxmlformats-officedocument.presentationml.notesSlide+xml"/>
  <Override PartName="/ppt/media/image9.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0.jpeg" ContentType="image/jpeg"/>
  <Override PartName="/ppt/media/media1.mov" ContentType="video/unknown"/>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CCC"/>
          </a:solidFill>
        </a:fill>
      </a:tcStyle>
    </a:wholeTbl>
    <a:band2H>
      <a:tcTxStyle b="def" i="def"/>
      <a:tcStyle>
        <a:tcBdr/>
        <a:fill>
          <a:solidFill>
            <a:srgbClr val="EFF6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1D4"/>
          </a:solidFill>
        </a:fill>
      </a:tcStyle>
    </a:wholeTbl>
    <a:band2H>
      <a:tcTxStyle b="def" i="def"/>
      <a:tcStyle>
        <a:tcBdr/>
        <a:fill>
          <a:solidFill>
            <a:srgbClr val="E7F0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9FD"/>
          </a:solidFill>
        </a:fill>
      </a:tcStyle>
    </a:wholeTbl>
    <a:band2H>
      <a:tcTxStyle b="def" i="def"/>
      <a:tcStyle>
        <a:tcBdr/>
        <a:fill>
          <a:solidFill>
            <a:srgbClr val="E8F4F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Questi i miei conflitti di interesse</a:t>
            </a:r>
          </a:p>
          <a:p>
            <a:pPr/>
          </a:p>
          <a:p>
            <a:pPr/>
          </a:p>
          <a:p>
            <a:pPr>
              <a:defRPr sz="1800">
                <a:latin typeface="Times New Roman"/>
                <a:ea typeface="Times New Roman"/>
                <a:cs typeface="Times New Roman"/>
                <a:sym typeface="Times New Roman"/>
              </a:defRPr>
            </a:pPr>
            <a:r>
              <a:t>These are my conflicts of interest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Detto cio il primo autore che ha teorizzato un rapporto causa effetto fra calibro della anstomosi e ripresa di peso fu ABU DAYYEH IN QUESTO FAMOSO LAVORO DEL 2011. GLI STESSI AUTORI segnalano il vero limite di questo lavoro nel non aver confrontato i diametri anastomotici in un gruppo di pazienti senza recidiva di peso, quindi non avere un gruppo di controllo</a:t>
            </a:r>
          </a:p>
          <a:p>
            <a:pPr/>
          </a:p>
          <a:p>
            <a:pPr/>
            <a:r>
              <a:t>TRADURRE</a:t>
            </a:r>
          </a:p>
          <a:p>
            <a:pPr/>
          </a:p>
          <a:p>
            <a:pPr/>
            <a:r>
              <a:t>The first who talked about the cause-effect between the caliber of the anstomosis and weight regain was AB in this famous publication in 2011. although the bias od this work is the lack of a reference group with no significant weight regain.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Nel 2012 Heneghan pubblica un lavoro « integrativo « in cui valuta il calibro della anastomosi  di due gruppi di pazienti di cui il primo che registra un regolare calo ponderale ed un secondo che registra wr.</a:t>
            </a:r>
          </a:p>
          <a:p>
            <a:pPr/>
          </a:p>
          <a:p>
            <a:pPr/>
            <a:r>
              <a:t>Di questi due gruppi la anastomosi o la pouch risulta confronta lo standard chirurgico normale con due gruppi di pazienti operati e divisi fra quelli con wr e senza wr, dimostrando che il fattore anatomico ha un ruolo nella genesi del wr</a:t>
            </a:r>
          </a:p>
          <a:p>
            <a:pPr/>
            <a:r>
              <a:t>Anche se per questo lavoro rimane il bias di una mancata standardizzazione della procedura endoscopica nella misurazione della anastomosi</a:t>
            </a:r>
          </a:p>
          <a:p>
            <a:pPr/>
          </a:p>
          <a:p>
            <a:pPr>
              <a:lnSpc>
                <a:spcPct val="107000"/>
              </a:lnSpc>
              <a:spcBef>
                <a:spcPts val="800"/>
              </a:spcBef>
              <a:defRPr sz="1800">
                <a:latin typeface="Times New Roman"/>
                <a:ea typeface="Times New Roman"/>
                <a:cs typeface="Times New Roman"/>
                <a:sym typeface="Times New Roman"/>
              </a:defRPr>
            </a:pPr>
            <a:r>
              <a:t>Just a year after, In 2012, Heneghan published an “integrative” work in which he took under consideration the normal surgical standard of two groups of patients who had undergone surgery. The group A has a normal weight loss, whereas the group B experienced a wr </a:t>
            </a:r>
          </a:p>
          <a:p>
            <a:pPr>
              <a:lnSpc>
                <a:spcPct val="107000"/>
              </a:lnSpc>
              <a:spcBef>
                <a:spcPts val="800"/>
              </a:spcBef>
              <a:defRPr sz="1800">
                <a:latin typeface="Times New Roman"/>
                <a:ea typeface="Times New Roman"/>
                <a:cs typeface="Times New Roman"/>
                <a:sym typeface="Times New Roman"/>
              </a:defRPr>
            </a:pPr>
            <a:r>
              <a:t>In group A the normal stoma is present in About 65% of them, while in Group B the normal stoma is found only in 30 % of them </a:t>
            </a:r>
          </a:p>
          <a:p>
            <a:pPr>
              <a:lnSpc>
                <a:spcPct val="107000"/>
              </a:lnSpc>
              <a:spcBef>
                <a:spcPts val="800"/>
              </a:spcBef>
              <a:defRPr sz="1800">
                <a:latin typeface="Times New Roman"/>
                <a:ea typeface="Times New Roman"/>
                <a:cs typeface="Times New Roman"/>
                <a:sym typeface="Times New Roman"/>
              </a:defRPr>
            </a:pPr>
          </a:p>
          <a:p>
            <a:pPr>
              <a:lnSpc>
                <a:spcPct val="107000"/>
              </a:lnSpc>
              <a:spcBef>
                <a:spcPts val="800"/>
              </a:spcBef>
              <a:defRPr sz="1800">
                <a:latin typeface="Times New Roman"/>
                <a:ea typeface="Times New Roman"/>
                <a:cs typeface="Times New Roman"/>
                <a:sym typeface="Times New Roman"/>
              </a:defRPr>
            </a:pPr>
          </a:p>
          <a:p>
            <a:pPr>
              <a:lnSpc>
                <a:spcPct val="107000"/>
              </a:lnSpc>
              <a:spcBef>
                <a:spcPts val="800"/>
              </a:spcBef>
              <a:defRPr sz="1800">
                <a:latin typeface="Times New Roman"/>
                <a:ea typeface="Times New Roman"/>
                <a:cs typeface="Times New Roman"/>
                <a:sym typeface="Times New Roman"/>
              </a:defRPr>
            </a:pPr>
            <a:r>
              <a:t> So , once more, there is a  lack of standardization of the endoscopic procedure in measuring anastomososis. A gap that needs to be filled!</a:t>
            </a:r>
          </a:p>
          <a:p>
            <a:pPr>
              <a:lnSpc>
                <a:spcPct val="107000"/>
              </a:lnSpc>
              <a:spcBef>
                <a:spcPts val="800"/>
              </a:spcBef>
              <a:defRPr sz="1800">
                <a:latin typeface="Times New Roman"/>
                <a:ea typeface="Times New Roman"/>
                <a:cs typeface="Times New Roman"/>
                <a:sym typeface="Times New Roman"/>
              </a:defRPr>
            </a:pPr>
            <a: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Per la procedura con APC nel 2015 Baretta pubblica una prima serie di pazienti che vengono sottoposti a terapia con APC e dopo una media di tre trattamenti registra una riduzione del calibro anastomotico  di circa il 30% del suo calibro. Tale risultato era statisticamente significativo. Quanto questo risultato era positivo anche sulla perdita di peso non veniva riportato</a:t>
            </a:r>
          </a:p>
          <a:p>
            <a:pPr/>
          </a:p>
          <a:p>
            <a:pPr/>
          </a:p>
          <a:p>
            <a:pPr>
              <a:lnSpc>
                <a:spcPct val="107000"/>
              </a:lnSpc>
              <a:spcBef>
                <a:spcPts val="800"/>
              </a:spcBef>
              <a:defRPr sz="1800">
                <a:latin typeface="Times New Roman"/>
                <a:ea typeface="Times New Roman"/>
                <a:cs typeface="Times New Roman"/>
                <a:sym typeface="Times New Roman"/>
              </a:defRPr>
            </a:pPr>
            <a:r>
              <a:t>For the procedure with APC in 2015, Baretta published the first series of patients who underwent therapy with APC. After an average of three treatments, he recorded a reduction in the anastomotic caliber of approximately 30%. </a:t>
            </a:r>
          </a:p>
          <a:p>
            <a:pPr>
              <a:lnSpc>
                <a:spcPct val="107000"/>
              </a:lnSpc>
              <a:spcBef>
                <a:spcPts val="800"/>
              </a:spcBef>
              <a:defRPr sz="1800">
                <a:latin typeface="Times New Roman"/>
                <a:ea typeface="Times New Roman"/>
                <a:cs typeface="Times New Roman"/>
                <a:sym typeface="Times New Roman"/>
              </a:defRPr>
            </a:pPr>
            <a:r>
              <a:t> </a:t>
            </a:r>
          </a:p>
          <a:p>
            <a:pPr>
              <a:defRPr sz="1800">
                <a:latin typeface="Times New Roman"/>
                <a:ea typeface="Times New Roman"/>
                <a:cs typeface="Times New Roman"/>
                <a:sym typeface="Times New Roman"/>
              </a:defRPr>
            </a:pPr>
            <a:r>
              <a:t>This result was statistically significant; however, the impact on weight loss was not reported.</a:t>
            </a:r>
            <a:r>
              <a:rPr sz="1200">
                <a:latin typeface="+mn-lt"/>
                <a:ea typeface="+mn-ea"/>
                <a:cs typeface="+mn-cs"/>
                <a:sym typeface="Calibri"/>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De Quadros nel 2020 rafforza i dati precedenti aggiungendo un cross over di pazienti ottendo gli stessi risultati, ma dopo una media di almeno 6 – 7 sedute e registrando un miglioramento proporzionato di perdita di peso di circa 10%</a:t>
            </a:r>
          </a:p>
          <a:p>
            <a:pPr/>
          </a:p>
          <a:p>
            <a:pPr/>
          </a:p>
          <a:p>
            <a:pPr>
              <a:defRPr sz="1800">
                <a:latin typeface="Times New Roman"/>
                <a:ea typeface="Times New Roman"/>
                <a:cs typeface="Times New Roman"/>
                <a:sym typeface="Times New Roman"/>
              </a:defRPr>
            </a:pPr>
            <a:r>
              <a:t>In 2020, De Quadros supports the previous findings performing a cross-over study, in which a group of patient was treated with APC while another group underwent a sham procedure. As shown in the graphic, obtaining the same results,  after an average of at least 6 – 7 sessions he registered a weight loss of approximately 10%, then De Quadros reinforced earlier findings by including a crossover of patients. The results were consistent, showing again an average improvement in weight loss of around 10% after at least 6-7 sessions. </a:t>
            </a:r>
          </a:p>
          <a:p>
            <a:pPr>
              <a:defRPr sz="1800">
                <a:latin typeface="Times New Roman"/>
                <a:ea typeface="Times New Roman"/>
                <a:cs typeface="Times New Roman"/>
                <a:sym typeface="Times New Roman"/>
              </a:defRPr>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For my personal experience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La riduzione dello svuotamento  con sistema Apollo è la procedura con maggior casistica in Letteratura.</a:t>
            </a:r>
          </a:p>
          <a:p>
            <a:pPr/>
            <a:r>
              <a:t>I vari Autori propongono un pretrattamento con APC sui margini anastomotici finalizzato a meglio solidalizzare l’anastomosi</a:t>
            </a:r>
          </a:p>
          <a:p>
            <a:pPr/>
            <a:r>
              <a:t>Poi molte sono i pattern di sutura proposti, a punti staccati o in sutura continua</a:t>
            </a:r>
          </a:p>
          <a:p>
            <a:pPr/>
          </a:p>
          <a:p>
            <a:pPr>
              <a:defRPr sz="1800">
                <a:latin typeface="Times New Roman"/>
                <a:ea typeface="Times New Roman"/>
                <a:cs typeface="Times New Roman"/>
                <a:sym typeface="Times New Roman"/>
              </a:defRPr>
            </a:pPr>
            <a:r>
              <a:t>The Apollo system's reduction of outlet is the most commonly performed procedure in  literature. Several authors suggest pre-treating the anastomotic margins with APC to improve the solidity of the anastomosis. Additionally, there are various proposed suture patterns, including detached stitches or continuous sutures.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Con risultati che in questa recente meta analisi che ha preso in considerazione 13 lavori editi dal 2016 al 2020, comprendendo 850 pazienti</a:t>
            </a:r>
          </a:p>
          <a:p>
            <a:pPr/>
            <a:r>
              <a:t>I risultati sono stati:</a:t>
            </a:r>
          </a:p>
          <a:p>
            <a:pPr/>
            <a:r>
              <a:t>Successo tecnico nel quasi 100% dei casi</a:t>
            </a:r>
          </a:p>
          <a:p>
            <a:pPr/>
            <a:r>
              <a:t>Un calo di peso a 3 mesi del 7%, 11 % a 6 e 9% a 12 mesi </a:t>
            </a:r>
          </a:p>
          <a:p>
            <a:pPr/>
          </a:p>
          <a:p>
            <a:pPr/>
          </a:p>
          <a:p>
            <a:pPr>
              <a:defRPr sz="1800">
                <a:latin typeface="Times New Roman"/>
                <a:ea typeface="Times New Roman"/>
                <a:cs typeface="Times New Roman"/>
                <a:sym typeface="Times New Roman"/>
              </a:defRPr>
            </a:pPr>
            <a:r>
              <a:t>Here I show you data from the most recent meta-analysis considering 13 studies published between 2016 and 2020, involving 850 patients. The results showed technical success in almost 100% of cases and a weight loss of 7% at the 3 months mark, of 11% at 6 months, and of 9% at 12 months.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Il trattamento endoscopico che ad oggi ha una valenza statisticamente significativa è per la Dumping Sindrom.  Un gruppo di pazienti con sintomi da dumpig hanno ricevuto il classico trattamento APC piu suturing con Apollo e a 6 mesi sono stati valutati i sintomi per dumping tramite il Sigstand score + TBW e BMI: per i sintomi  da dumping si registrava una netta riduzione  con differenza statisticamente significativa per coloro i quali al tempo 0 avevano sintomi; lieve era il miglioramento del TBW</a:t>
            </a:r>
          </a:p>
          <a:p>
            <a:pPr/>
            <a:r>
              <a:t>Ora vediamo i risultati per le procedure</a:t>
            </a:r>
          </a:p>
          <a:p>
            <a:pPr/>
          </a:p>
          <a:p>
            <a:pPr>
              <a:lnSpc>
                <a:spcPct val="107000"/>
              </a:lnSpc>
              <a:spcBef>
                <a:spcPts val="800"/>
              </a:spcBef>
              <a:defRPr sz="1800">
                <a:latin typeface="Times New Roman"/>
                <a:ea typeface="Times New Roman"/>
                <a:cs typeface="Times New Roman"/>
                <a:sym typeface="Times New Roman"/>
              </a:defRPr>
            </a:pPr>
            <a:r>
              <a:t>Although weight regain represents the main indication for trans-oral outlet obstruction, I’d like to underlie the role of this technique for treating Dumping Syndrome which represents a possible complication of gastric bypass. I decided to start my relation showing these data since the relief of symptoms related to DS is more objective than weight loss which depends on multiple variable.</a:t>
            </a:r>
          </a:p>
          <a:p>
            <a:pPr>
              <a:lnSpc>
                <a:spcPct val="107000"/>
              </a:lnSpc>
              <a:spcBef>
                <a:spcPts val="800"/>
              </a:spcBef>
              <a:defRPr sz="1800">
                <a:latin typeface="Times New Roman"/>
                <a:ea typeface="Times New Roman"/>
                <a:cs typeface="Times New Roman"/>
                <a:sym typeface="Times New Roman"/>
              </a:defRPr>
            </a:pPr>
            <a:r>
              <a:t>According recent data, suturing or apc plus suturing significantly improve the Sigstand score in patients suffering from DS, demonstrating that this endoscopic technique in able to reduce gastric transit in patients with gastric bypass.</a:t>
            </a:r>
          </a:p>
          <a:p>
            <a:pPr>
              <a:lnSpc>
                <a:spcPct val="107000"/>
              </a:lnSpc>
              <a:spcBef>
                <a:spcPts val="800"/>
              </a:spcBef>
              <a:defRPr sz="1800">
                <a:latin typeface="Times New Roman"/>
                <a:ea typeface="Times New Roman"/>
                <a:cs typeface="Times New Roman"/>
                <a:sym typeface="Times New Roman"/>
              </a:defRPr>
            </a:pPr>
            <a:r>
              <a:t> </a:t>
            </a:r>
          </a:p>
          <a:p>
            <a:pPr>
              <a:defRPr sz="1800">
                <a:latin typeface="Times New Roman"/>
                <a:ea typeface="Times New Roman"/>
                <a:cs typeface="Times New Roman"/>
                <a:sym typeface="Times New Roman"/>
              </a:defRPr>
            </a:pPr>
            <a:r>
              <a:t>In this study, a group of patients experiencing dumping symptoms underwent the classic APC treatment along with suturing using the Apollo system. After 6 months, the dumping symptoms were assessed using the Sigstand score, as well as measurements for total body weight (TBW) and BMI. The results showed a noticeable reduction in dumping symptoms for those who had symptoms at the beginning of the study, with a statistically significant difference. However, the improvement in TBW was minimal. </a:t>
            </a:r>
          </a:p>
          <a:p>
            <a:pPr>
              <a:defRPr sz="1800">
                <a:latin typeface="Times New Roman"/>
                <a:ea typeface="Times New Roman"/>
                <a:cs typeface="Times New Roman"/>
                <a:sym typeface="Times New Roman"/>
              </a:defRPr>
            </a:pPr>
          </a:p>
          <a:p>
            <a:pPr>
              <a:defRPr sz="1800">
                <a:latin typeface="Times New Roman"/>
                <a:ea typeface="Times New Roman"/>
                <a:cs typeface="Times New Roman"/>
                <a:sym typeface="Times New Roman"/>
              </a:defRPr>
            </a:pPr>
            <a:r>
              <a:t>Now, let’s proceed to review the outcomes of the procedures</a:t>
            </a:r>
            <a:r>
              <a:rPr sz="1200">
                <a:latin typeface="+mn-lt"/>
                <a:ea typeface="+mn-ea"/>
                <a:cs typeface="+mn-cs"/>
                <a:sym typeface="Calibri"/>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lnSpc>
                <a:spcPct val="107000"/>
              </a:lnSpc>
              <a:spcBef>
                <a:spcPts val="800"/>
              </a:spcBef>
              <a:defRPr sz="1800">
                <a:latin typeface="Times New Roman"/>
                <a:ea typeface="Times New Roman"/>
                <a:cs typeface="Times New Roman"/>
                <a:sym typeface="Times New Roman"/>
              </a:defRPr>
            </a:pPr>
            <a:r>
              <a:t>The feasibility of the procedure is greatly influenced by the surgical outcomes:</a:t>
            </a:r>
          </a:p>
          <a:p>
            <a:pPr>
              <a:lnSpc>
                <a:spcPct val="107000"/>
              </a:lnSpc>
              <a:spcBef>
                <a:spcPts val="800"/>
              </a:spcBef>
              <a:defRPr sz="1800">
                <a:latin typeface="Times New Roman"/>
                <a:ea typeface="Times New Roman"/>
                <a:cs typeface="Times New Roman"/>
                <a:sym typeface="Times New Roman"/>
              </a:defRPr>
            </a:pPr>
            <a:r>
              <a:t>1. Thin, large diameter and partly fixed anastomoses, and a too-small pouch are all factors that prevent the correct execution of the procedure.</a:t>
            </a:r>
          </a:p>
          <a:p>
            <a:pPr>
              <a:lnSpc>
                <a:spcPct val="107000"/>
              </a:lnSpc>
              <a:spcBef>
                <a:spcPts val="800"/>
              </a:spcBef>
              <a:defRPr sz="1800">
                <a:latin typeface="Times New Roman"/>
                <a:ea typeface="Times New Roman"/>
                <a:cs typeface="Times New Roman"/>
                <a:sym typeface="Times New Roman"/>
              </a:defRPr>
            </a:pPr>
            <a:r>
              <a:t>2. In general, it is better to perform the procedure in OAGBs, where a larger pouch space and less distended anastomosis are beneficial.</a:t>
            </a:r>
          </a:p>
          <a:p>
            <a:pPr>
              <a:lnSpc>
                <a:spcPct val="107000"/>
              </a:lnSpc>
              <a:spcBef>
                <a:spcPts val="800"/>
              </a:spcBef>
              <a:defRPr sz="1800">
                <a:latin typeface="Times New Roman"/>
                <a:ea typeface="Times New Roman"/>
                <a:cs typeface="Times New Roman"/>
                <a:sym typeface="Times New Roman"/>
              </a:defRPr>
            </a:pPr>
            <a:r>
              <a:t>3. The tightness of the sutures decreases over time and the feeling of satiety is equally limited.</a:t>
            </a:r>
          </a:p>
          <a:p>
            <a:pPr>
              <a:lnSpc>
                <a:spcPct val="107000"/>
              </a:lnSpc>
              <a:spcBef>
                <a:spcPts val="800"/>
              </a:spcBef>
              <a:defRPr sz="1800">
                <a:latin typeface="Times New Roman"/>
                <a:ea typeface="Times New Roman"/>
                <a:cs typeface="Times New Roman"/>
                <a:sym typeface="Times New Roman"/>
              </a:defRPr>
            </a:pPr>
            <a:r>
              <a:t>4. </a:t>
            </a:r>
            <a:r>
              <a:rPr sz="2800">
                <a:solidFill>
                  <a:srgbClr val="1F1F1F"/>
                </a:solidFill>
                <a:latin typeface="Arial"/>
                <a:ea typeface="Arial"/>
                <a:cs typeface="Arial"/>
                <a:sym typeface="Arial"/>
              </a:rPr>
              <a:t>we are preliminarly performing EUS to evaluate the anastomotic muscle layer .</a:t>
            </a:r>
            <a:endParaRPr sz="2800">
              <a:solidFill>
                <a:srgbClr val="1F1F1F"/>
              </a:solidFill>
              <a:latin typeface="Arial"/>
              <a:ea typeface="Arial"/>
              <a:cs typeface="Arial"/>
              <a:sym typeface="Arial"/>
            </a:endParaRPr>
          </a:p>
          <a:p>
            <a:pPr>
              <a:lnSpc>
                <a:spcPct val="107000"/>
              </a:lnSpc>
              <a:spcBef>
                <a:spcPts val="800"/>
              </a:spcBef>
              <a:defRPr sz="2800">
                <a:solidFill>
                  <a:srgbClr val="1F1F1F"/>
                </a:solidFill>
                <a:latin typeface="Arial"/>
                <a:ea typeface="Arial"/>
                <a:cs typeface="Arial"/>
                <a:sym typeface="Arial"/>
              </a:defRPr>
            </a:pPr>
            <a:r>
              <a:t>If very thin (&lt; 1 mm) we perform several APC sessions with the aim of creating a fibrous layer where the suture can be attached</a:t>
            </a:r>
            <a:endParaRPr sz="1800">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E’ proposto in Letteratura l’utilizzo di suturing mediante il sistema POSE</a:t>
            </a:r>
          </a:p>
          <a:p>
            <a:pPr/>
            <a:r>
              <a:t>Essendo questo un device dimensionalmente più grande di Apollo è da considerare su quali pazienti si puo effettivamente utilizzare</a:t>
            </a:r>
          </a:p>
          <a:p>
            <a:pPr/>
            <a:r>
              <a:t>Comunque i risultati in questo limitato gruppo di pazienti è praticamente simile a quello di Apollo</a:t>
            </a:r>
          </a:p>
          <a:p>
            <a:pPr>
              <a:lnSpc>
                <a:spcPct val="107000"/>
              </a:lnSpc>
              <a:spcBef>
                <a:spcPts val="800"/>
              </a:spcBef>
              <a:defRPr sz="1800">
                <a:latin typeface="Times New Roman"/>
                <a:ea typeface="Times New Roman"/>
                <a:cs typeface="Times New Roman"/>
                <a:sym typeface="Times New Roman"/>
              </a:defRPr>
            </a:pPr>
            <a:r>
              <a:t> </a:t>
            </a:r>
          </a:p>
          <a:p>
            <a:pPr>
              <a:lnSpc>
                <a:spcPct val="107000"/>
              </a:lnSpc>
              <a:spcBef>
                <a:spcPts val="800"/>
              </a:spcBef>
              <a:defRPr sz="1800">
                <a:latin typeface="Times New Roman"/>
                <a:ea typeface="Times New Roman"/>
                <a:cs typeface="Times New Roman"/>
                <a:sym typeface="Times New Roman"/>
              </a:defRPr>
            </a:pPr>
            <a:r>
              <a:t>Recently, also the POSE system has been evaluated for reducing the stoma caliber. Since this device is bulkier than Apollo, it is important to evaluate the anatomical characteristic of each patients, excluding patients with small pouch. Regarding the outcome, the results, although evaluated in a limited group of patients, are practically the same as those of Apollo.</a:t>
            </a:r>
          </a:p>
          <a:p>
            <a:pPr>
              <a:defRPr sz="1800">
                <a:latin typeface="Times New Roman"/>
                <a:ea typeface="Times New Roman"/>
                <a:cs typeface="Times New Roman"/>
                <a:sym typeface="Times New Roman"/>
              </a:defRPr>
            </a:pP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Nel tempo abbiamo imparato a inquadrare  clinicamente i pazienti con wr, individuando fattori preoperatori e fattori post operatori favorenti la ripresa di peso</a:t>
            </a:r>
          </a:p>
          <a:p>
            <a:pPr/>
            <a:r>
              <a:t>In questa review del 2021 vengono schematicamente individuati </a:t>
            </a:r>
          </a:p>
          <a:p>
            <a:pPr/>
            <a:r>
              <a:t>Fra i preoperatori  gli errati comportamenti alimentari , lo stato d’ansia e l’abbondante iniziale peso corporeo , così come la scarsa aderenza ai regimi dietetico comportamentali nel post operatorio</a:t>
            </a:r>
          </a:p>
          <a:p>
            <a:pPr/>
          </a:p>
          <a:p>
            <a:pPr>
              <a:defRPr sz="1800">
                <a:latin typeface="Times New Roman"/>
                <a:ea typeface="Times New Roman"/>
                <a:cs typeface="Times New Roman"/>
                <a:sym typeface="Times New Roman"/>
              </a:defRPr>
            </a:pPr>
            <a:r>
              <a:t>Over time we have learned to clinically classify patients who experience weight regain , by identifying pre-operative and post-operative factors that contribute to weight regain. A 2021 review has schematically identified these factors, including  eating disordes, anxiety, heavy initial body weight, and poor adherence to behavioral dietary regimes in the post-operative period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Fra i  trattamenti endoscopici è stato proposto anche la revisione endoscopica di pregressa sleeve gastrectomy. Il principio di questo trattamento si basa su quanto dimostrato da questo gruppo Italiano della Università di Foggia  in cui si dimostra che un aumento volumetrico dello stomaco residuo dopo Sleeve e perdita di peso  sono inversamente proporzionali</a:t>
            </a:r>
          </a:p>
          <a:p>
            <a:pPr/>
          </a:p>
          <a:p>
            <a:pPr/>
          </a:p>
          <a:p>
            <a:pPr>
              <a:defRPr sz="1800">
                <a:latin typeface="Times New Roman"/>
                <a:ea typeface="Times New Roman"/>
                <a:cs typeface="Times New Roman"/>
                <a:sym typeface="Times New Roman"/>
              </a:defRPr>
            </a:pPr>
            <a:r>
              <a:t>After the revisional endoscopy treatments for anastomosis, we now move on to  the endoscopic treatments for patient with sleeve gastrectomy.</a:t>
            </a:r>
          </a:p>
          <a:p>
            <a:pPr>
              <a:defRPr sz="1800">
                <a:latin typeface="Times New Roman"/>
                <a:ea typeface="Times New Roman"/>
                <a:cs typeface="Times New Roman"/>
                <a:sym typeface="Times New Roman"/>
              </a:defRPr>
            </a:pPr>
            <a:r>
              <a:t>This treatment is based on findings from an Italian group at the University of Foggia, demonstrating that when the remaining stomach volume increases after sleeve gastrectomy there is also an increase in weight.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r>
              <a:t>Nel 2021 Maselli pubblica uno studio multicentrico comprendente 82 pazienti con un dato sempre crescente di perdita totale di peso sino ad un 18% ad un anno con scarsi eventi avversi.</a:t>
            </a:r>
          </a:p>
          <a:p>
            <a:pPr/>
            <a:r>
              <a:t>La tecnica prevedeva la riduzione del volume gastrico passando la sutura lungo il margine della pregressa sutura chirurgica</a:t>
            </a:r>
          </a:p>
          <a:p>
            <a:pPr/>
          </a:p>
          <a:p>
            <a:pPr/>
          </a:p>
          <a:p>
            <a:pPr>
              <a:lnSpc>
                <a:spcPct val="107000"/>
              </a:lnSpc>
              <a:spcBef>
                <a:spcPts val="800"/>
              </a:spcBef>
              <a:defRPr sz="1800">
                <a:latin typeface="Times New Roman"/>
                <a:ea typeface="Times New Roman"/>
                <a:cs typeface="Times New Roman"/>
                <a:sym typeface="Times New Roman"/>
              </a:defRPr>
            </a:pPr>
            <a:r>
              <a:t>Here I show data on outcome of sleeve revision. In 2021, Maselli published a multicenter study that included 82 patients. The study showed an increasing average total weight loss of up to 18% after one year with minimal adverse events. </a:t>
            </a:r>
          </a:p>
          <a:p>
            <a:pPr>
              <a:lnSpc>
                <a:spcPct val="107000"/>
              </a:lnSpc>
              <a:spcBef>
                <a:spcPts val="800"/>
              </a:spcBef>
              <a:defRPr sz="1800">
                <a:latin typeface="Times New Roman"/>
                <a:ea typeface="Times New Roman"/>
                <a:cs typeface="Times New Roman"/>
                <a:sym typeface="Times New Roman"/>
              </a:defRPr>
            </a:pPr>
            <a:r>
              <a:t>The technique involves reducing the gastric volume by passing the suture along the edge of the previous surgical suture. </a:t>
            </a:r>
          </a:p>
          <a:p>
            <a:pPr>
              <a:lnSpc>
                <a:spcPct val="107000"/>
              </a:lnSpc>
              <a:spcBef>
                <a:spcPts val="800"/>
              </a:spcBef>
              <a:defRPr sz="1800">
                <a:latin typeface="Times New Roman"/>
                <a:ea typeface="Times New Roman"/>
                <a:cs typeface="Times New Roman"/>
                <a:sym typeface="Times New Roman"/>
              </a:defRPr>
            </a:pPr>
            <a: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Anche in questo ambito abbiamo maturato una piccola esperienza personale, con ad oggi circa 50 pazienti trattati ed una riduzione media di circa 3 punti di BMI</a:t>
            </a:r>
          </a:p>
          <a:p>
            <a:pPr/>
            <a:r>
              <a:t>Vi è da dire che la nostra tecnica è diversa da quella proposta in quanto la sutura a ridosso di quella chirurgica è quella di piu’ difficile presa proprio per la inevitabile componente fibrosa extraviscerale post chirurgica ed altra osservazione che devo comunicarvi che questa fra le procedure endoscopiche è quella che puo essere quella fonte di sanguinamento proprio per la modificazioni del microcircolo vascolare  a seguito dell’intervento chirurgico</a:t>
            </a:r>
          </a:p>
          <a:p>
            <a:pPr/>
          </a:p>
          <a:p>
            <a:pPr>
              <a:defRPr sz="1800">
                <a:latin typeface="Times New Roman"/>
                <a:ea typeface="Times New Roman"/>
                <a:cs typeface="Times New Roman"/>
                <a:sym typeface="Times New Roman"/>
              </a:defRPr>
            </a:pPr>
            <a:r>
              <a:t>Our team has gained personal experience also in this area, treating around 50 patients up to now  and achieving an average reduction of approximately 3 points in BMI. </a:t>
            </a:r>
          </a:p>
          <a:p>
            <a:pPr>
              <a:defRPr sz="1800">
                <a:latin typeface="Times New Roman"/>
                <a:ea typeface="Times New Roman"/>
                <a:cs typeface="Times New Roman"/>
                <a:sym typeface="Times New Roman"/>
              </a:defRPr>
            </a:pPr>
            <a:r>
              <a:t>It should be noted that our technique differs from the one proposed. I prefer to perform the transfixion along the small curvature in a circular direction, since the transfixion along the surgical suture could be more difficult and risky due to the inevitable post-surgical extra-visceral fibrous component. Another important point to remember during this procedure is the higher risk of bleeding due to changes in the vascular microcirculation following the surgery.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Questo tipo di procedura endoscopica è stata proposta anche utilizzando la piattaforma POSE con risultati sovrapponibili a quelli di Apollo</a:t>
            </a:r>
          </a:p>
          <a:p>
            <a:pPr/>
          </a:p>
          <a:p>
            <a:pPr>
              <a:defRPr sz="1800">
                <a:latin typeface="Times New Roman"/>
                <a:ea typeface="Times New Roman"/>
                <a:cs typeface="Times New Roman"/>
                <a:sym typeface="Times New Roman"/>
              </a:defRPr>
            </a:pPr>
            <a:r>
              <a:t>This type of endoscopic procedure has also been proposed using the POSE platform with results comparable to those of Apollo.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Nell’ambito dei trattamenti revisionali, è possibile anche il rifacimento di pregressa ESG ovvero di gastroplastica endoscopica</a:t>
            </a:r>
          </a:p>
          <a:p>
            <a:pPr/>
            <a:r>
              <a:t>Con i limiti concettuali legati alla riproposizione di una stessa procedura che non ha ottenuto successo, ci sono dati contrastanti per cui anche per questa procedura è necessario una valutazione su un numero maggiore di pazienti</a:t>
            </a:r>
          </a:p>
          <a:p>
            <a:pPr/>
          </a:p>
          <a:p>
            <a:pPr>
              <a:defRPr sz="1800">
                <a:latin typeface="Times New Roman"/>
                <a:ea typeface="Times New Roman"/>
                <a:cs typeface="Times New Roman"/>
                <a:sym typeface="Times New Roman"/>
              </a:defRPr>
            </a:pPr>
            <a:r>
              <a:t>When considering revisional treatments, it is also an option to redo previous ESG or endoscopic gastroplasty procedures. However, there are conceptual limitations associated with proposing the same procedure that was unsuccessful the first time. There is conflicting data regarding the success of this approach, so a thorough evaluation on a larger number of patients is necessary.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In conclusione la endoscopia nel w.r. la proposta endoscopica è   efficace e sicura , che quella maggiormente utilizzata è quella suturing associata o meno a trattamento con APC ma vanno esclusi  :</a:t>
            </a:r>
          </a:p>
          <a:p>
            <a:pPr/>
            <a:r>
              <a:t>1  Quelli che non hanno eseguito  adeguato percorso nutrizionale e psicologico</a:t>
            </a:r>
          </a:p>
          <a:p>
            <a:pPr marL="228600" indent="-228600">
              <a:buSzPct val="100000"/>
              <a:buAutoNum type="arabicPeriod" startAt="2"/>
            </a:pPr>
            <a:r>
              <a:t>Quelli in cui la tasca e’ &lt; 2 cm perché si corre il rischio di passare sutura nel cardias</a:t>
            </a:r>
          </a:p>
          <a:p>
            <a:pPr marL="228600" indent="-228600">
              <a:buSzPct val="100000"/>
              <a:buAutoNum type="arabicPeriod" startAt="2"/>
            </a:pPr>
            <a:r>
              <a:t>In cui la anastomosi è in parte fissa </a:t>
            </a:r>
          </a:p>
          <a:p>
            <a:pPr marL="228600" indent="-228600">
              <a:buSzPct val="100000"/>
              <a:buAutoNum type="arabicPeriod" startAt="2"/>
            </a:pPr>
            <a:r>
              <a:t>In quelli che hanno ricevuto pregressa sleeve in cui mancano i requisiti di correzione anatomica o che presentano esofagite da classe B in su</a:t>
            </a:r>
          </a:p>
          <a:p>
            <a:pPr marL="228600" indent="-228600">
              <a:buSzPct val="100000"/>
              <a:buAutoNum type="arabicPeriod" startAt="2"/>
            </a:pPr>
          </a:p>
          <a:p>
            <a:pPr marL="228600" indent="-228600">
              <a:buSzPct val="100000"/>
              <a:buAutoNum type="arabicPeriod" startAt="6"/>
            </a:pPr>
          </a:p>
          <a:p>
            <a:pPr>
              <a:lnSpc>
                <a:spcPct val="107000"/>
              </a:lnSpc>
              <a:spcBef>
                <a:spcPts val="800"/>
              </a:spcBef>
              <a:defRPr sz="1800">
                <a:latin typeface="Times New Roman"/>
                <a:ea typeface="Times New Roman"/>
                <a:cs typeface="Times New Roman"/>
                <a:sym typeface="Times New Roman"/>
              </a:defRPr>
            </a:pPr>
            <a:r>
              <a:t>In conclusion, endoscopy in WR  is effective and safe. The most commonly used technique is the suturing with Apollo, either associated with or without treatment with APC. However, the following patients must be excluded: </a:t>
            </a:r>
          </a:p>
          <a:p>
            <a:pPr marL="342900" indent="-342900">
              <a:lnSpc>
                <a:spcPct val="107000"/>
              </a:lnSpc>
              <a:spcBef>
                <a:spcPts val="800"/>
              </a:spcBef>
              <a:buSzPct val="100000"/>
              <a:buAutoNum type="arabicPeriod" startAt="1"/>
              <a:defRPr sz="1800">
                <a:latin typeface="Times New Roman"/>
                <a:ea typeface="Times New Roman"/>
                <a:cs typeface="Times New Roman"/>
                <a:sym typeface="Times New Roman"/>
              </a:defRPr>
            </a:pPr>
            <a:r>
              <a:t>Patients who have not followed a proper nutritional and psychological regimen.</a:t>
            </a:r>
          </a:p>
          <a:p>
            <a:pPr>
              <a:lnSpc>
                <a:spcPct val="107000"/>
              </a:lnSpc>
              <a:spcBef>
                <a:spcPts val="800"/>
              </a:spcBef>
              <a:defRPr sz="1800">
                <a:latin typeface="Times New Roman"/>
                <a:ea typeface="Times New Roman"/>
                <a:cs typeface="Times New Roman"/>
                <a:sym typeface="Times New Roman"/>
              </a:defRPr>
            </a:pPr>
            <a:r>
              <a:t>In GB:</a:t>
            </a:r>
          </a:p>
          <a:p>
            <a:pPr>
              <a:lnSpc>
                <a:spcPct val="107000"/>
              </a:lnSpc>
              <a:spcBef>
                <a:spcPts val="800"/>
              </a:spcBef>
              <a:defRPr sz="1800">
                <a:latin typeface="Times New Roman"/>
                <a:ea typeface="Times New Roman"/>
                <a:cs typeface="Times New Roman"/>
                <a:sym typeface="Times New Roman"/>
              </a:defRPr>
            </a:pPr>
            <a:r>
              <a:t>2. Patients whose pouch is less than 2 cm, as there is a risk of passing the suture into the cardia.</a:t>
            </a:r>
          </a:p>
          <a:p>
            <a:pPr>
              <a:lnSpc>
                <a:spcPct val="107000"/>
              </a:lnSpc>
              <a:spcBef>
                <a:spcPts val="800"/>
              </a:spcBef>
              <a:defRPr sz="1800">
                <a:latin typeface="Times New Roman"/>
                <a:ea typeface="Times New Roman"/>
                <a:cs typeface="Times New Roman"/>
                <a:sym typeface="Times New Roman"/>
              </a:defRPr>
            </a:pPr>
            <a:r>
              <a:t>3. Patients with a partly fixed anastomosis.</a:t>
            </a:r>
          </a:p>
          <a:p>
            <a:pPr>
              <a:lnSpc>
                <a:spcPct val="107000"/>
              </a:lnSpc>
              <a:spcBef>
                <a:spcPts val="800"/>
              </a:spcBef>
              <a:defRPr sz="1800">
                <a:latin typeface="Times New Roman"/>
                <a:ea typeface="Times New Roman"/>
                <a:cs typeface="Times New Roman"/>
                <a:sym typeface="Times New Roman"/>
              </a:defRPr>
            </a:pPr>
            <a:r>
              <a:t>In SG:</a:t>
            </a:r>
          </a:p>
          <a:p>
            <a:pPr>
              <a:defRPr sz="1800">
                <a:latin typeface="Times New Roman"/>
                <a:ea typeface="Times New Roman"/>
                <a:cs typeface="Times New Roman"/>
                <a:sym typeface="Times New Roman"/>
              </a:defRPr>
            </a:pPr>
            <a:r>
              <a:t>4.  without enlargement of sleeve or with class B and above esophagitis</a:t>
            </a:r>
            <a:r>
              <a:rPr sz="1200">
                <a:latin typeface="+mn-lt"/>
                <a:ea typeface="+mn-ea"/>
                <a:cs typeface="+mn-cs"/>
                <a:sym typeface="Calibri"/>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r>
              <a:t>In conclusione come riportato da De Vries le indicazioni e gli obiettivi della endoscopia nel wr sono ancora da definire precisamente e solo quando questo sarà chiarito potremmo dire se questa metodica è fonte di successo o no</a:t>
            </a:r>
          </a:p>
          <a:p>
            <a:pPr/>
          </a:p>
          <a:p>
            <a:pPr>
              <a:lnSpc>
                <a:spcPct val="107000"/>
              </a:lnSpc>
              <a:spcBef>
                <a:spcPts val="800"/>
              </a:spcBef>
              <a:defRPr sz="1800">
                <a:latin typeface="Times New Roman"/>
                <a:ea typeface="Times New Roman"/>
                <a:cs typeface="Times New Roman"/>
                <a:sym typeface="Times New Roman"/>
              </a:defRPr>
            </a:pPr>
            <a:r>
              <a:t>In conclusion, to quote De Vries, the indications and objectives of endoscopy in WR still need to be precisely defined. </a:t>
            </a:r>
          </a:p>
          <a:p>
            <a:pPr>
              <a:defRPr sz="1800">
                <a:latin typeface="Times New Roman"/>
                <a:ea typeface="Times New Roman"/>
                <a:cs typeface="Times New Roman"/>
                <a:sym typeface="Times New Roman"/>
              </a:defRPr>
            </a:pPr>
            <a:r>
              <a:t>Only when this is clarified, it will we possible to determine whether this method can be considered successful or not. </a:t>
            </a:r>
          </a:p>
          <a:p>
            <a:pPr>
              <a:defRPr sz="1800">
                <a:latin typeface="Times New Roman"/>
                <a:ea typeface="Times New Roman"/>
                <a:cs typeface="Times New Roman"/>
                <a:sym typeface="Times New Roman"/>
              </a:defRPr>
            </a:pPr>
          </a:p>
          <a:p>
            <a:pPr>
              <a:defRPr sz="1800">
                <a:latin typeface="Times New Roman"/>
                <a:ea typeface="Times New Roman"/>
                <a:cs typeface="Times New Roman"/>
                <a:sym typeface="Times New Roman"/>
              </a:defRPr>
            </a:pPr>
            <a:r>
              <a:t>I look forward to seeing you in Italy. Thank you for your attention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lnSpc>
                <a:spcPct val="115000"/>
              </a:lnSpc>
              <a:spcBef>
                <a:spcPts val="800"/>
              </a:spcBef>
              <a:defRPr sz="1800">
                <a:latin typeface="Aptos"/>
                <a:ea typeface="Aptos"/>
                <a:cs typeface="Aptos"/>
                <a:sym typeface="Aptos"/>
              </a:defRPr>
            </a:pPr>
            <a:r>
              <a:t>Indipendentemente dal sistema classificativo del w.r , esitono molti e diversi dati in letteratura sui tassi di incidenza del w.r. </a:t>
            </a:r>
          </a:p>
          <a:p>
            <a:pPr>
              <a:lnSpc>
                <a:spcPct val="115000"/>
              </a:lnSpc>
              <a:spcBef>
                <a:spcPts val="800"/>
              </a:spcBef>
              <a:defRPr sz="1800">
                <a:latin typeface="Aptos"/>
                <a:ea typeface="Aptos"/>
                <a:cs typeface="Aptos"/>
                <a:sym typeface="Aptos"/>
              </a:defRPr>
            </a:pPr>
            <a:r>
              <a:t>In particolare nei pazienti già sottoposti a SG il 6% riprende peso a 2 anni, sino al 76% a 6 anni , il 20% subisce un nuovo trattamento a 7 a.</a:t>
            </a:r>
          </a:p>
          <a:p>
            <a:pPr>
              <a:lnSpc>
                <a:spcPct val="115000"/>
              </a:lnSpc>
              <a:spcBef>
                <a:spcPts val="800"/>
              </a:spcBef>
              <a:defRPr sz="1800">
                <a:latin typeface="Aptos"/>
                <a:ea typeface="Aptos"/>
                <a:cs typeface="Aptos"/>
                <a:sym typeface="Aptos"/>
              </a:defRPr>
            </a:pPr>
            <a:r>
              <a:t>Cosi come la casistica di wr in pz con precedenti chirurgici ipoassorbitivi vanno dal 4 al 30 % dei casi secondo i vari Autori.</a:t>
            </a:r>
          </a:p>
          <a:p>
            <a:pPr>
              <a:lnSpc>
                <a:spcPct val="115000"/>
              </a:lnSpc>
              <a:spcBef>
                <a:spcPts val="800"/>
              </a:spcBef>
              <a:defRPr sz="1800">
                <a:latin typeface="Aptos"/>
                <a:ea typeface="Aptos"/>
                <a:cs typeface="Aptos"/>
                <a:sym typeface="Aptos"/>
              </a:defRPr>
            </a:pPr>
            <a:r>
              <a:t>L’endoscopia entra in gioco allorquando il paziente presenta ,o per adattamento nel tempo o per errata performance chirurgica, una modificazione dimensionale rispetto allo standard per intervento</a:t>
            </a:r>
          </a:p>
          <a:p>
            <a:pPr>
              <a:lnSpc>
                <a:spcPct val="115000"/>
              </a:lnSpc>
              <a:spcBef>
                <a:spcPts val="800"/>
              </a:spcBef>
              <a:defRPr sz="1800">
                <a:latin typeface="Aptos"/>
                <a:ea typeface="Aptos"/>
                <a:cs typeface="Aptos"/>
                <a:sym typeface="Aptos"/>
              </a:defRPr>
            </a:pPr>
            <a:r>
              <a:t> E’ necessario quindi ribadire il concetto che la obesità e’ una malattia cronica </a:t>
            </a:r>
          </a:p>
          <a:p>
            <a:pPr>
              <a:lnSpc>
                <a:spcPct val="115000"/>
              </a:lnSpc>
              <a:spcBef>
                <a:spcPts val="800"/>
              </a:spcBef>
              <a:defRPr sz="1800">
                <a:latin typeface="Aptos"/>
                <a:ea typeface="Aptos"/>
                <a:cs typeface="Aptos"/>
                <a:sym typeface="Aptos"/>
              </a:defRPr>
            </a:pPr>
          </a:p>
          <a:p>
            <a:pPr>
              <a:lnSpc>
                <a:spcPct val="107000"/>
              </a:lnSpc>
              <a:spcBef>
                <a:spcPts val="800"/>
              </a:spcBef>
              <a:defRPr sz="1800">
                <a:latin typeface="Times New Roman"/>
                <a:ea typeface="Times New Roman"/>
                <a:cs typeface="Times New Roman"/>
                <a:sym typeface="Times New Roman"/>
              </a:defRPr>
            </a:pPr>
            <a:r>
              <a:t>Regardless of the classification system of weight regain, there is a wide range of data in the literature regarding the incidence rates of weight regain. Specifically, in patients who have already undergone to sleeve gastrectomy, 6% experience weight regain at the 2 - year mark, increasing to 76% after 6 years, with 20% of the patients undergoing a new surgical treatment at the 7 year mark.</a:t>
            </a:r>
          </a:p>
          <a:p>
            <a:pPr>
              <a:lnSpc>
                <a:spcPct val="107000"/>
              </a:lnSpc>
              <a:spcBef>
                <a:spcPts val="800"/>
              </a:spcBef>
              <a:defRPr sz="1800">
                <a:latin typeface="Times New Roman"/>
                <a:ea typeface="Times New Roman"/>
                <a:cs typeface="Times New Roman"/>
                <a:sym typeface="Times New Roman"/>
              </a:defRPr>
            </a:pPr>
            <a:r>
              <a:t> According to various authors, the prevalence of WR in patients with hypoabsorptive surgical history ranges from 4% to 30%.</a:t>
            </a:r>
          </a:p>
          <a:p>
            <a:pPr>
              <a:lnSpc>
                <a:spcPct val="107000"/>
              </a:lnSpc>
              <a:spcBef>
                <a:spcPts val="800"/>
              </a:spcBef>
              <a:defRPr sz="1800">
                <a:latin typeface="Times New Roman"/>
                <a:ea typeface="Times New Roman"/>
                <a:cs typeface="Times New Roman"/>
                <a:sym typeface="Times New Roman"/>
              </a:defRPr>
            </a:pPr>
            <a:r>
              <a:t>  Endoscopy is used when the patient exhibits a dimensional change compared to the standard for surgery, either due to adaptation over time or for incorrect surgical performance.</a:t>
            </a:r>
          </a:p>
          <a:p>
            <a:pPr>
              <a:lnSpc>
                <a:spcPct val="115000"/>
              </a:lnSpc>
              <a:spcBef>
                <a:spcPts val="800"/>
              </a:spcBef>
              <a:defRPr sz="1800">
                <a:latin typeface="Times New Roman"/>
                <a:ea typeface="Times New Roman"/>
                <a:cs typeface="Times New Roman"/>
                <a:sym typeface="Times New Roman"/>
              </a:defRPr>
            </a:pPr>
            <a:r>
              <a:t>It is, therefore, necessary to emphasize the concept that obesity is a chronic disease and has to be treated as such!</a:t>
            </a:r>
          </a:p>
          <a:p>
            <a:pPr>
              <a:lnSpc>
                <a:spcPct val="115000"/>
              </a:lnSpc>
              <a:spcBef>
                <a:spcPts val="800"/>
              </a:spcBef>
              <a:defRPr sz="1800">
                <a:latin typeface="Aptos"/>
                <a:ea typeface="Aptos"/>
                <a:cs typeface="Aptos"/>
                <a:sym typeface="Aptos"/>
              </a:defRPr>
            </a:pPr>
          </a:p>
          <a:p>
            <a:pPr>
              <a:lnSpc>
                <a:spcPct val="115000"/>
              </a:lnSpc>
              <a:spcBef>
                <a:spcPts val="800"/>
              </a:spcBef>
              <a:defRPr sz="1800">
                <a:latin typeface="Aptos"/>
                <a:ea typeface="Aptos"/>
                <a:cs typeface="Aptos"/>
                <a:sym typeface="Aptos"/>
              </a:defRPr>
            </a:pPr>
          </a:p>
          <a:p>
            <a:pPr>
              <a:lnSpc>
                <a:spcPct val="115000"/>
              </a:lnSpc>
              <a:spcBef>
                <a:spcPts val="800"/>
              </a:spcBef>
              <a:defRPr sz="1800">
                <a:latin typeface="Aptos"/>
                <a:ea typeface="Aptos"/>
                <a:cs typeface="Aptos"/>
                <a:sym typeface="Aptos"/>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A memoria di tutti ricordiamoci che gli standard chirurgici per la sleeve è un tubulo di circa 3 cm di calibro. Che nel Bypass la pouch può avere un diametro di 3 cm e che la larghezza dovrebbe essere di circa 3-4 cm E la anastomosi deve essere di circa 1.2-1.5 cm di calibro</a:t>
            </a:r>
          </a:p>
          <a:p>
            <a:pPr/>
          </a:p>
          <a:p>
            <a:pPr>
              <a:defRPr sz="1800">
                <a:latin typeface="Times New Roman"/>
                <a:ea typeface="Times New Roman"/>
                <a:cs typeface="Times New Roman"/>
                <a:sym typeface="Times New Roman"/>
              </a:defRPr>
            </a:pPr>
            <a:r>
              <a:t>It is important to remember that the surgical standard for the sleeve is a tube of approximately 3 cm in diameter. For the RYGBP, the pouch can have a diameter of 3 cm and a width of approximately 3-4 cm. The anastomosis must be approximately 1.2-1.5 cm in diameter.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r>
              <a:t>Nel oagb la larghezza della poutch puo essere di circa 2.5 3 cm e la sua lunghezza sino a 15 cm, con un calibro anastomotico di 3-4 cm, così come nella diversione biliopancretaica 3-4 cm la larghezza della manica gastrica</a:t>
            </a:r>
          </a:p>
          <a:p>
            <a:pPr/>
          </a:p>
          <a:p>
            <a:pPr/>
          </a:p>
          <a:p>
            <a:pPr>
              <a:defRPr sz="1800">
                <a:latin typeface="Times New Roman"/>
                <a:ea typeface="Times New Roman"/>
                <a:cs typeface="Times New Roman"/>
                <a:sym typeface="Times New Roman"/>
              </a:defRPr>
            </a:pPr>
            <a:r>
              <a:t>In the OAGB, the width of the pouch can be approximately 2.5-3 cm, and its length can be up to 15 cm, with an anastomotic caliber of 3-4 cm. In the biliopancreatic diversion as we see in Scopinaro, the width of the gastric sleeve is 3-4 cm.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Ma in che modo noi possiamo « misurare « le dimensioni post operatorie?: </a:t>
            </a:r>
          </a:p>
          <a:p>
            <a:pPr/>
            <a:r>
              <a:t>sono stati proposti vari sistemi: mediante catetere graduato, una ansa da polipectomia, un palloncino per dilatazione o prendendo come riferimento la misurazione calcolata con lo  strumentario endoscopico</a:t>
            </a:r>
          </a:p>
          <a:p>
            <a:pPr/>
          </a:p>
          <a:p>
            <a:pPr>
              <a:lnSpc>
                <a:spcPct val="107000"/>
              </a:lnSpc>
              <a:spcBef>
                <a:spcPts val="800"/>
              </a:spcBef>
              <a:defRPr sz="1800">
                <a:latin typeface="Times New Roman"/>
                <a:ea typeface="Times New Roman"/>
                <a:cs typeface="Times New Roman"/>
                <a:sym typeface="Times New Roman"/>
              </a:defRPr>
            </a:pPr>
            <a:r>
              <a:t>But how can we “measure” the post-operative dimensions?</a:t>
            </a:r>
          </a:p>
          <a:p>
            <a:pPr>
              <a:lnSpc>
                <a:spcPct val="107000"/>
              </a:lnSpc>
              <a:spcBef>
                <a:spcPts val="800"/>
              </a:spcBef>
              <a:defRPr sz="1800">
                <a:latin typeface="Times New Roman"/>
                <a:ea typeface="Times New Roman"/>
                <a:cs typeface="Times New Roman"/>
                <a:sym typeface="Times New Roman"/>
              </a:defRPr>
            </a:pPr>
            <a:r>
              <a:t> </a:t>
            </a:r>
          </a:p>
          <a:p>
            <a:pPr>
              <a:defRPr sz="1800">
                <a:latin typeface="Times New Roman"/>
                <a:ea typeface="Times New Roman"/>
                <a:cs typeface="Times New Roman"/>
                <a:sym typeface="Times New Roman"/>
              </a:defRPr>
            </a:pPr>
            <a:r>
              <a:t>Various methods have been proposed :  including using a graduated catheter, a polypectomy loop, a dilatation balloon, or  endoscopic instruments</a:t>
            </a:r>
            <a:r>
              <a:rPr sz="1200">
                <a:latin typeface="+mn-lt"/>
                <a:ea typeface="+mn-ea"/>
                <a:cs typeface="+mn-cs"/>
                <a:sym typeface="Calibri"/>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Quindi torniamo alla necessità di dover valutare anche endoscopicamente se le dimensioni di una manica gastrica in un wr post Sleeve sono difatti aumentate rispetto allo standard chirurgico</a:t>
            </a:r>
          </a:p>
          <a:p>
            <a:pPr/>
            <a:r>
              <a:t>Personalmente abbiamo trovato di difficile realizzazione uno studio volumetrico di tipo radiologico e poco preciso la misurazione ottica o con palloncino della sleeve per cui un pò empiricamente </a:t>
            </a:r>
          </a:p>
          <a:p>
            <a:pPr/>
            <a:r>
              <a:t>Valutiamo come sleeve aumentata di volume quella in cui risulta agevole la inversione all’angulus che notoriamente è il punto ove è minore il diametro della sleeve</a:t>
            </a:r>
          </a:p>
          <a:p>
            <a:pPr/>
          </a:p>
          <a:p>
            <a:pPr/>
          </a:p>
          <a:p>
            <a:pPr>
              <a:lnSpc>
                <a:spcPct val="107000"/>
              </a:lnSpc>
              <a:spcBef>
                <a:spcPts val="800"/>
              </a:spcBef>
              <a:defRPr sz="1800">
                <a:latin typeface="Times New Roman"/>
                <a:ea typeface="Times New Roman"/>
                <a:cs typeface="Times New Roman"/>
                <a:sym typeface="Times New Roman"/>
              </a:defRPr>
            </a:pPr>
            <a:r>
              <a:t>So the first step is to assess  if the dimensions of a gastric sleeve have increased in a post sleeve wr , compared to the surgical standard. </a:t>
            </a:r>
          </a:p>
          <a:p>
            <a:pPr>
              <a:lnSpc>
                <a:spcPct val="107000"/>
              </a:lnSpc>
              <a:spcBef>
                <a:spcPts val="800"/>
              </a:spcBef>
              <a:defRPr sz="1800">
                <a:latin typeface="Times New Roman"/>
                <a:ea typeface="Times New Roman"/>
                <a:cs typeface="Times New Roman"/>
                <a:sym typeface="Times New Roman"/>
              </a:defRPr>
            </a:pPr>
            <a:r>
              <a:t> </a:t>
            </a:r>
          </a:p>
          <a:p>
            <a:pPr>
              <a:lnSpc>
                <a:spcPct val="107000"/>
              </a:lnSpc>
              <a:spcBef>
                <a:spcPts val="800"/>
              </a:spcBef>
              <a:defRPr sz="1800">
                <a:latin typeface="Times New Roman"/>
                <a:ea typeface="Times New Roman"/>
                <a:cs typeface="Times New Roman"/>
                <a:sym typeface="Times New Roman"/>
              </a:defRPr>
            </a:pPr>
            <a:r>
              <a:t>Some Authors proposed a radiological volumetric study, but X-ray with oral contrast is not accurate, CT scan is limited by the high dose of radiation and other techniques (for example MRI and scintigraphy) are not so feasible, hence I use the endoscopic evaluation. I believe the optical or balloon measurement of the sleeve were not very precise. so I prefer to rely on empirical methods. In particular,  We consider the sleeve diameter as increased when it is  easy to have an inversion at the angulus , as this is where the sleeve diameter is smaller.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Faiz Tuma nel 2019 ha paragonato alcuni sistemi di misurazione endoscopica e come si vede la valutazione ottica – che è quella piu comunemente utilizzata – risulta con un grado di inapriopatezza maggiore proprio per le anastomosi di  maggiori dimensioni e che il sistema con palloncino risulta essere quello con maggiore attendibilità diagnostica</a:t>
            </a:r>
          </a:p>
          <a:p>
            <a:pPr/>
            <a:r>
              <a:t>Ma quanti nella pratica lo utilizzano? E l’altra domanda che nasce spontanea quanto distensiamo il viscere durante le misurazioni? </a:t>
            </a:r>
          </a:p>
          <a:p>
            <a:pPr/>
          </a:p>
          <a:p>
            <a:pPr>
              <a:lnSpc>
                <a:spcPct val="107000"/>
              </a:lnSpc>
              <a:spcBef>
                <a:spcPts val="800"/>
              </a:spcBef>
              <a:defRPr sz="1800">
                <a:latin typeface="Times New Roman"/>
                <a:ea typeface="Times New Roman"/>
                <a:cs typeface="Times New Roman"/>
                <a:sym typeface="Times New Roman"/>
              </a:defRPr>
            </a:pPr>
            <a:r>
              <a:t>In 2019, Faiz Tuma compared different endoscopic measurement systems. The optical evaluation, which is the most commonly used, seems less suitable for larger anastomoses. On the other hand, the balloon system appears to have greater diagnostic reliability.</a:t>
            </a:r>
          </a:p>
          <a:p>
            <a:pPr>
              <a:lnSpc>
                <a:spcPct val="107000"/>
              </a:lnSpc>
              <a:spcBef>
                <a:spcPts val="800"/>
              </a:spcBef>
              <a:defRPr sz="1800">
                <a:latin typeface="Times New Roman"/>
                <a:ea typeface="Times New Roman"/>
                <a:cs typeface="Times New Roman"/>
                <a:sym typeface="Times New Roman"/>
              </a:defRPr>
            </a:pPr>
            <a:r>
              <a:t> </a:t>
            </a:r>
          </a:p>
          <a:p>
            <a:pPr>
              <a:lnSpc>
                <a:spcPct val="107000"/>
              </a:lnSpc>
              <a:spcBef>
                <a:spcPts val="800"/>
              </a:spcBef>
              <a:defRPr sz="1800">
                <a:latin typeface="Times New Roman"/>
                <a:ea typeface="Times New Roman"/>
                <a:cs typeface="Times New Roman"/>
                <a:sym typeface="Times New Roman"/>
              </a:defRPr>
            </a:pPr>
            <a:r>
              <a:t>But how many people actually use it? The other spontaneous question is how much do we  influence the distension of  the bowel during measurements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Le tecniche endoscopiche ad oggi proposte sono state diverse  ma quelle maggiormente validate in Letteratura sono con APC e Suturing </a:t>
            </a:r>
          </a:p>
          <a:p>
            <a:pPr/>
          </a:p>
          <a:p>
            <a:pPr>
              <a:lnSpc>
                <a:spcPct val="107000"/>
              </a:lnSpc>
              <a:spcBef>
                <a:spcPts val="800"/>
              </a:spcBef>
              <a:defRPr sz="1800">
                <a:latin typeface="Times New Roman"/>
                <a:ea typeface="Times New Roman"/>
                <a:cs typeface="Times New Roman"/>
                <a:sym typeface="Times New Roman"/>
              </a:defRPr>
            </a:pPr>
            <a:r>
              <a:t>Different endoscopic techniques have been proposed so far, but the most validated in scientific literature are APC and suturing.</a:t>
            </a:r>
          </a:p>
          <a:p>
            <a:pPr>
              <a:lnSpc>
                <a:spcPct val="107000"/>
              </a:lnSpc>
              <a:spcBef>
                <a:spcPts val="800"/>
              </a:spcBef>
              <a:defRPr sz="1800">
                <a:latin typeface="Times New Roman"/>
                <a:ea typeface="Times New Roman"/>
                <a:cs typeface="Times New Roman"/>
                <a:sym typeface="Times New Roman"/>
              </a:defRPr>
            </a:pPr>
            <a:r>
              <a: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Diapositiva titolo">
    <p:spTree>
      <p:nvGrpSpPr>
        <p:cNvPr id="1" name=""/>
        <p:cNvGrpSpPr/>
        <p:nvPr/>
      </p:nvGrpSpPr>
      <p:grpSpPr>
        <a:xfrm>
          <a:off x="0" y="0"/>
          <a:ext cx="0" cy="0"/>
          <a:chOff x="0" y="0"/>
          <a:chExt cx="0" cy="0"/>
        </a:xfrm>
      </p:grpSpPr>
      <p:sp>
        <p:nvSpPr>
          <p:cNvPr id="16"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17" name="Rectangle 7"/>
          <p:cNvSpPr/>
          <p:nvPr/>
        </p:nvSpPr>
        <p:spPr>
          <a:xfrm>
            <a:off x="12" y="6334316"/>
            <a:ext cx="12188830"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18" name="Straight Connector 8"/>
          <p:cNvSpPr/>
          <p:nvPr/>
        </p:nvSpPr>
        <p:spPr>
          <a:xfrm>
            <a:off x="1207657" y="4343400"/>
            <a:ext cx="9875523" cy="0"/>
          </a:xfrm>
          <a:prstGeom prst="line">
            <a:avLst/>
          </a:prstGeom>
          <a:ln w="6350">
            <a:solidFill>
              <a:srgbClr val="808080"/>
            </a:solidFill>
          </a:ln>
        </p:spPr>
        <p:txBody>
          <a:bodyPr lIns="45718" tIns="45718" rIns="45718" bIns="45718"/>
          <a:lstStyle/>
          <a:p>
            <a:pPr/>
          </a:p>
        </p:txBody>
      </p:sp>
      <p:sp>
        <p:nvSpPr>
          <p:cNvPr id="19" name="Titolo Testo"/>
          <p:cNvSpPr txBox="1"/>
          <p:nvPr>
            <p:ph type="title"/>
          </p:nvPr>
        </p:nvSpPr>
        <p:spPr>
          <a:xfrm>
            <a:off x="1097280" y="758951"/>
            <a:ext cx="10058401" cy="3566163"/>
          </a:xfrm>
          <a:prstGeom prst="rect">
            <a:avLst/>
          </a:prstGeom>
        </p:spPr>
        <p:txBody>
          <a:bodyPr/>
          <a:lstStyle/>
          <a:p>
            <a:pPr/>
            <a:r>
              <a:t>Titolo Testo</a:t>
            </a:r>
          </a:p>
        </p:txBody>
      </p:sp>
      <p:sp>
        <p:nvSpPr>
          <p:cNvPr id="20" name="Corpo livello uno…"/>
          <p:cNvSpPr txBox="1"/>
          <p:nvPr>
            <p:ph type="body" sz="quarter" idx="1"/>
          </p:nvPr>
        </p:nvSpPr>
        <p:spPr>
          <a:xfrm>
            <a:off x="1100050" y="4455621"/>
            <a:ext cx="10058401" cy="1143003"/>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1"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e testo verticale">
    <p:spTree>
      <p:nvGrpSpPr>
        <p:cNvPr id="1" name=""/>
        <p:cNvGrpSpPr/>
        <p:nvPr/>
      </p:nvGrpSpPr>
      <p:grpSpPr>
        <a:xfrm>
          <a:off x="0" y="0"/>
          <a:ext cx="0" cy="0"/>
          <a:chOff x="0" y="0"/>
          <a:chExt cx="0" cy="0"/>
        </a:xfrm>
      </p:grpSpPr>
      <p:sp>
        <p:nvSpPr>
          <p:cNvPr id="121" name="Rectangle 6"/>
          <p:cNvSpPr/>
          <p:nvPr/>
        </p:nvSpPr>
        <p:spPr>
          <a:xfrm>
            <a:off x="-1" y="6400800"/>
            <a:ext cx="1219200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122" name="Rectangle 8"/>
          <p:cNvSpPr/>
          <p:nvPr/>
        </p:nvSpPr>
        <p:spPr>
          <a:xfrm>
            <a:off x="14" y="6334316"/>
            <a:ext cx="12191987" cy="66487"/>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123" name="Straight Connector 9"/>
          <p:cNvSpPr/>
          <p:nvPr/>
        </p:nvSpPr>
        <p:spPr>
          <a:xfrm>
            <a:off x="1193532" y="1737845"/>
            <a:ext cx="9966960" cy="1"/>
          </a:xfrm>
          <a:prstGeom prst="line">
            <a:avLst/>
          </a:prstGeom>
          <a:ln w="6350">
            <a:solidFill>
              <a:srgbClr val="808080"/>
            </a:solidFill>
          </a:ln>
        </p:spPr>
        <p:txBody>
          <a:bodyPr lIns="45718" tIns="45718" rIns="45718" bIns="45718"/>
          <a:lstStyle/>
          <a:p>
            <a:pPr/>
          </a:p>
        </p:txBody>
      </p:sp>
      <p:sp>
        <p:nvSpPr>
          <p:cNvPr id="124" name="Titolo Testo"/>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Titolo Testo</a:t>
            </a:r>
          </a:p>
        </p:txBody>
      </p:sp>
      <p:sp>
        <p:nvSpPr>
          <p:cNvPr id="125" name="Corpo livello uno…"/>
          <p:cNvSpPr txBox="1"/>
          <p:nvPr>
            <p:ph type="body" idx="1"/>
          </p:nvPr>
        </p:nvSpPr>
        <p:spPr>
          <a:xfrm>
            <a:off x="1097280" y="1845734"/>
            <a:ext cx="10058401" cy="4023360"/>
          </a:xfrm>
          <a:prstGeom prst="rect">
            <a:avLst/>
          </a:prstGeom>
        </p:spPr>
        <p:txBody>
          <a:bodyPr lIns="0" tIns="0" rIns="0" bIns="0"/>
          <a:lstStyle>
            <a:lvl1pPr marL="91437" indent="-91437">
              <a:buClr>
                <a:schemeClr val="accent1"/>
              </a:buClr>
              <a:buSzPct val="100000"/>
              <a:buFont typeface="Trebuchet MS"/>
              <a:buChar char=" "/>
              <a:defRPr cap="none" spc="0" sz="2000">
                <a:solidFill>
                  <a:srgbClr val="404040"/>
                </a:solidFill>
                <a:latin typeface="+mn-lt"/>
                <a:ea typeface="+mn-ea"/>
                <a:cs typeface="+mn-cs"/>
                <a:sym typeface="Calibri"/>
              </a:defRPr>
            </a:lvl1pPr>
            <a:lvl2pPr marL="404368" indent="-203200">
              <a:buClr>
                <a:schemeClr val="accent1"/>
              </a:buClr>
              <a:buSzPct val="100000"/>
              <a:buFont typeface="Trebuchet MS"/>
              <a:buChar char="◦"/>
              <a:defRPr cap="none" spc="0" sz="2000">
                <a:solidFill>
                  <a:srgbClr val="404040"/>
                </a:solidFill>
                <a:latin typeface="+mn-lt"/>
                <a:ea typeface="+mn-ea"/>
                <a:cs typeface="+mn-cs"/>
                <a:sym typeface="Calibri"/>
              </a:defRPr>
            </a:lvl2pPr>
            <a:lvl3pPr marL="645304" indent="-261256">
              <a:buClr>
                <a:schemeClr val="accent1"/>
              </a:buClr>
              <a:buSzPct val="100000"/>
              <a:buFont typeface="Trebuchet MS"/>
              <a:buChar char="◦"/>
              <a:defRPr cap="none" spc="0" sz="2000">
                <a:solidFill>
                  <a:srgbClr val="404040"/>
                </a:solidFill>
                <a:latin typeface="+mn-lt"/>
                <a:ea typeface="+mn-ea"/>
                <a:cs typeface="+mn-cs"/>
                <a:sym typeface="Calibri"/>
              </a:defRPr>
            </a:lvl3pPr>
            <a:lvl4pPr marL="828185" indent="-261257">
              <a:buClr>
                <a:schemeClr val="accent1"/>
              </a:buClr>
              <a:buSzPct val="100000"/>
              <a:buFont typeface="Trebuchet MS"/>
              <a:buChar char="◦"/>
              <a:defRPr cap="none" spc="0" sz="2000">
                <a:solidFill>
                  <a:srgbClr val="404040"/>
                </a:solidFill>
                <a:latin typeface="+mn-lt"/>
                <a:ea typeface="+mn-ea"/>
                <a:cs typeface="+mn-cs"/>
                <a:sym typeface="Calibri"/>
              </a:defRPr>
            </a:lvl4pPr>
            <a:lvl5pPr marL="1011065" indent="-261257">
              <a:buClr>
                <a:schemeClr val="accent1"/>
              </a:buClr>
              <a:buSzPct val="100000"/>
              <a:buFont typeface="Trebuchet MS"/>
              <a:buChar char="◦"/>
              <a:defRPr cap="none" spc="0" sz="2000">
                <a:solidFill>
                  <a:srgbClr val="404040"/>
                </a:solidFill>
                <a:latin typeface="+mn-lt"/>
                <a:ea typeface="+mn-ea"/>
                <a:cs typeface="+mn-cs"/>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26"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olo e testo verticale">
    <p:spTree>
      <p:nvGrpSpPr>
        <p:cNvPr id="1" name=""/>
        <p:cNvGrpSpPr/>
        <p:nvPr/>
      </p:nvGrpSpPr>
      <p:grpSpPr>
        <a:xfrm>
          <a:off x="0" y="0"/>
          <a:ext cx="0" cy="0"/>
          <a:chOff x="0" y="0"/>
          <a:chExt cx="0" cy="0"/>
        </a:xfrm>
      </p:grpSpPr>
      <p:sp>
        <p:nvSpPr>
          <p:cNvPr id="133"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134" name="Rectangle 7"/>
          <p:cNvSpPr/>
          <p:nvPr/>
        </p:nvSpPr>
        <p:spPr>
          <a:xfrm>
            <a:off x="12" y="6334316"/>
            <a:ext cx="12188830"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135" name="Titolo Testo"/>
          <p:cNvSpPr txBox="1"/>
          <p:nvPr>
            <p:ph type="title"/>
          </p:nvPr>
        </p:nvSpPr>
        <p:spPr>
          <a:xfrm>
            <a:off x="8724900" y="412302"/>
            <a:ext cx="2628900" cy="5759899"/>
          </a:xfrm>
          <a:prstGeom prst="rect">
            <a:avLst/>
          </a:prstGeom>
        </p:spPr>
        <p:txBody>
          <a:bodyPr/>
          <a:lstStyle>
            <a:lvl1pPr>
              <a:defRPr sz="4800">
                <a:solidFill>
                  <a:srgbClr val="404040"/>
                </a:solidFill>
              </a:defRPr>
            </a:lvl1pPr>
          </a:lstStyle>
          <a:p>
            <a:pPr/>
            <a:r>
              <a:t>Titolo Testo</a:t>
            </a:r>
          </a:p>
        </p:txBody>
      </p:sp>
      <p:sp>
        <p:nvSpPr>
          <p:cNvPr id="136" name="Corpo livello uno…"/>
          <p:cNvSpPr txBox="1"/>
          <p:nvPr>
            <p:ph type="body" idx="1"/>
          </p:nvPr>
        </p:nvSpPr>
        <p:spPr>
          <a:xfrm>
            <a:off x="838200" y="412302"/>
            <a:ext cx="7734300" cy="5759899"/>
          </a:xfrm>
          <a:prstGeom prst="rect">
            <a:avLst/>
          </a:prstGeom>
        </p:spPr>
        <p:txBody>
          <a:bodyPr lIns="0" tIns="0" rIns="0" bIns="0"/>
          <a:lstStyle>
            <a:lvl1pPr marL="91437" indent="-91437">
              <a:buClr>
                <a:schemeClr val="accent1"/>
              </a:buClr>
              <a:buSzPct val="100000"/>
              <a:buFont typeface="Trebuchet MS"/>
              <a:buChar char=" "/>
              <a:defRPr cap="none" spc="0" sz="2000">
                <a:solidFill>
                  <a:srgbClr val="404040"/>
                </a:solidFill>
                <a:latin typeface="+mn-lt"/>
                <a:ea typeface="+mn-ea"/>
                <a:cs typeface="+mn-cs"/>
                <a:sym typeface="Calibri"/>
              </a:defRPr>
            </a:lvl1pPr>
            <a:lvl2pPr marL="404368" indent="-203200">
              <a:buClr>
                <a:schemeClr val="accent1"/>
              </a:buClr>
              <a:buSzPct val="100000"/>
              <a:buFont typeface="Trebuchet MS"/>
              <a:buChar char="◦"/>
              <a:defRPr cap="none" spc="0" sz="2000">
                <a:solidFill>
                  <a:srgbClr val="404040"/>
                </a:solidFill>
                <a:latin typeface="+mn-lt"/>
                <a:ea typeface="+mn-ea"/>
                <a:cs typeface="+mn-cs"/>
                <a:sym typeface="Calibri"/>
              </a:defRPr>
            </a:lvl2pPr>
            <a:lvl3pPr marL="645304" indent="-261256">
              <a:buClr>
                <a:schemeClr val="accent1"/>
              </a:buClr>
              <a:buSzPct val="100000"/>
              <a:buFont typeface="Trebuchet MS"/>
              <a:buChar char="◦"/>
              <a:defRPr cap="none" spc="0" sz="2000">
                <a:solidFill>
                  <a:srgbClr val="404040"/>
                </a:solidFill>
                <a:latin typeface="+mn-lt"/>
                <a:ea typeface="+mn-ea"/>
                <a:cs typeface="+mn-cs"/>
                <a:sym typeface="Calibri"/>
              </a:defRPr>
            </a:lvl3pPr>
            <a:lvl4pPr marL="828185" indent="-261257">
              <a:buClr>
                <a:schemeClr val="accent1"/>
              </a:buClr>
              <a:buSzPct val="100000"/>
              <a:buFont typeface="Trebuchet MS"/>
              <a:buChar char="◦"/>
              <a:defRPr cap="none" spc="0" sz="2000">
                <a:solidFill>
                  <a:srgbClr val="404040"/>
                </a:solidFill>
                <a:latin typeface="+mn-lt"/>
                <a:ea typeface="+mn-ea"/>
                <a:cs typeface="+mn-cs"/>
                <a:sym typeface="Calibri"/>
              </a:defRPr>
            </a:lvl4pPr>
            <a:lvl5pPr marL="1011065" indent="-261257">
              <a:buClr>
                <a:schemeClr val="accent1"/>
              </a:buClr>
              <a:buSzPct val="100000"/>
              <a:buFont typeface="Trebuchet MS"/>
              <a:buChar char="◦"/>
              <a:defRPr cap="none" spc="0" sz="2000">
                <a:solidFill>
                  <a:srgbClr val="404040"/>
                </a:solidFill>
                <a:latin typeface="+mn-lt"/>
                <a:ea typeface="+mn-ea"/>
                <a:cs typeface="+mn-cs"/>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7"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Diapositiva titolo">
    <p:spTree>
      <p:nvGrpSpPr>
        <p:cNvPr id="1" name=""/>
        <p:cNvGrpSpPr/>
        <p:nvPr/>
      </p:nvGrpSpPr>
      <p:grpSpPr>
        <a:xfrm>
          <a:off x="0" y="0"/>
          <a:ext cx="0" cy="0"/>
          <a:chOff x="0" y="0"/>
          <a:chExt cx="0" cy="0"/>
        </a:xfrm>
      </p:grpSpPr>
      <p:sp>
        <p:nvSpPr>
          <p:cNvPr id="144" name="Parallelogramma 14"/>
          <p:cNvSpPr/>
          <p:nvPr/>
        </p:nvSpPr>
        <p:spPr>
          <a:xfrm>
            <a:off x="7972121" y="0"/>
            <a:ext cx="2857501" cy="6858000"/>
          </a:xfrm>
          <a:prstGeom prst="rect">
            <a:avLst/>
          </a:prstGeom>
          <a:solidFill>
            <a:srgbClr val="F2F2F2">
              <a:alpha val="30000"/>
            </a:srgbClr>
          </a:solidFill>
          <a:ln w="12700">
            <a:miter lim="400000"/>
          </a:ln>
        </p:spPr>
        <p:txBody>
          <a:bodyPr lIns="45718" tIns="45718" rIns="45718" bIns="45718" anchor="ctr"/>
          <a:lstStyle/>
          <a:p>
            <a:pPr algn="ctr">
              <a:defRPr>
                <a:solidFill>
                  <a:srgbClr val="FFFFFF"/>
                </a:solidFill>
              </a:defRPr>
            </a:pPr>
          </a:p>
        </p:txBody>
      </p:sp>
      <p:sp>
        <p:nvSpPr>
          <p:cNvPr id="145" name="Rettangolo 11"/>
          <p:cNvSpPr/>
          <p:nvPr/>
        </p:nvSpPr>
        <p:spPr>
          <a:xfrm>
            <a:off x="5060941" y="0"/>
            <a:ext cx="153927" cy="6858000"/>
          </a:xfrm>
          <a:prstGeom prst="rect">
            <a:avLst/>
          </a:prstGeom>
          <a:solidFill>
            <a:srgbClr val="FFC000"/>
          </a:solidFill>
          <a:ln w="12700">
            <a:miter lim="400000"/>
          </a:ln>
        </p:spPr>
        <p:txBody>
          <a:bodyPr lIns="45718" tIns="45718" rIns="45718" bIns="45718" anchor="ctr"/>
          <a:lstStyle/>
          <a:p>
            <a:pPr algn="ctr">
              <a:defRPr>
                <a:solidFill>
                  <a:srgbClr val="FFFFFF"/>
                </a:solidFill>
              </a:defRPr>
            </a:pPr>
          </a:p>
        </p:txBody>
      </p:sp>
      <p:sp>
        <p:nvSpPr>
          <p:cNvPr id="146" name="Titolo Testo"/>
          <p:cNvSpPr txBox="1"/>
          <p:nvPr>
            <p:ph type="title"/>
          </p:nvPr>
        </p:nvSpPr>
        <p:spPr>
          <a:xfrm>
            <a:off x="6629400" y="758951"/>
            <a:ext cx="4526280" cy="3227516"/>
          </a:xfrm>
          <a:prstGeom prst="rect">
            <a:avLst/>
          </a:prstGeom>
        </p:spPr>
        <p:txBody>
          <a:bodyPr/>
          <a:lstStyle>
            <a:lvl1pPr>
              <a:lnSpc>
                <a:spcPct val="90000"/>
              </a:lnSpc>
              <a:defRPr b="1" sz="6000">
                <a:solidFill>
                  <a:srgbClr val="013D61"/>
                </a:solidFill>
                <a:latin typeface="+mj-lt"/>
                <a:ea typeface="+mj-ea"/>
                <a:cs typeface="+mj-cs"/>
                <a:sym typeface="Helvetica"/>
              </a:defRPr>
            </a:lvl1pPr>
          </a:lstStyle>
          <a:p>
            <a:pPr/>
            <a:r>
              <a:t>Titolo Testo</a:t>
            </a:r>
          </a:p>
        </p:txBody>
      </p:sp>
      <p:sp>
        <p:nvSpPr>
          <p:cNvPr id="147" name="Corpo livello uno…"/>
          <p:cNvSpPr txBox="1"/>
          <p:nvPr>
            <p:ph type="body" sz="quarter" idx="1"/>
          </p:nvPr>
        </p:nvSpPr>
        <p:spPr>
          <a:xfrm>
            <a:off x="6632171" y="4508500"/>
            <a:ext cx="4526281" cy="1279653"/>
          </a:xfrm>
          <a:prstGeom prst="rect">
            <a:avLst/>
          </a:prstGeom>
        </p:spPr>
        <p:txBody>
          <a:bodyPr/>
          <a:lstStyle>
            <a:lvl1pPr>
              <a:defRPr>
                <a:solidFill>
                  <a:srgbClr val="404040"/>
                </a:solidFill>
                <a:latin typeface="+mj-lt"/>
                <a:ea typeface="+mj-ea"/>
                <a:cs typeface="+mj-cs"/>
                <a:sym typeface="Helvetica"/>
              </a:defRPr>
            </a:lvl1pPr>
            <a:lvl2pPr indent="457200">
              <a:defRPr>
                <a:solidFill>
                  <a:srgbClr val="404040"/>
                </a:solidFill>
                <a:latin typeface="+mj-lt"/>
                <a:ea typeface="+mj-ea"/>
                <a:cs typeface="+mj-cs"/>
                <a:sym typeface="Helvetica"/>
              </a:defRPr>
            </a:lvl2pPr>
            <a:lvl3pPr indent="914400">
              <a:defRPr>
                <a:solidFill>
                  <a:srgbClr val="404040"/>
                </a:solidFill>
                <a:latin typeface="+mj-lt"/>
                <a:ea typeface="+mj-ea"/>
                <a:cs typeface="+mj-cs"/>
                <a:sym typeface="Helvetica"/>
              </a:defRPr>
            </a:lvl3pPr>
            <a:lvl4pPr indent="1371600">
              <a:defRPr>
                <a:solidFill>
                  <a:srgbClr val="404040"/>
                </a:solidFill>
                <a:latin typeface="+mj-lt"/>
                <a:ea typeface="+mj-ea"/>
                <a:cs typeface="+mj-cs"/>
                <a:sym typeface="Helvetica"/>
              </a:defRPr>
            </a:lvl4pPr>
            <a:lvl5pPr indent="1828800">
              <a:defRPr>
                <a:solidFill>
                  <a:srgbClr val="404040"/>
                </a:solidFill>
                <a:latin typeface="+mj-lt"/>
                <a:ea typeface="+mj-ea"/>
                <a:cs typeface="+mj-cs"/>
                <a:sym typeface="Helvetica"/>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48" name="Rettangolo 10"/>
          <p:cNvSpPr/>
          <p:nvPr/>
        </p:nvSpPr>
        <p:spPr>
          <a:xfrm>
            <a:off x="4984836" y="3840"/>
            <a:ext cx="153927" cy="6858001"/>
          </a:xfrm>
          <a:prstGeom prst="rect">
            <a:avLst/>
          </a:prstGeom>
          <a:solidFill>
            <a:srgbClr val="00ACB6"/>
          </a:solidFill>
          <a:ln w="12700">
            <a:miter lim="400000"/>
          </a:ln>
        </p:spPr>
        <p:txBody>
          <a:bodyPr lIns="45718" tIns="45718" rIns="45718" bIns="45718" anchor="ctr"/>
          <a:lstStyle/>
          <a:p>
            <a:pPr algn="ctr">
              <a:defRPr>
                <a:solidFill>
                  <a:srgbClr val="FFFFFF"/>
                </a:solidFill>
              </a:defRPr>
            </a:pPr>
          </a:p>
        </p:txBody>
      </p:sp>
      <p:pic>
        <p:nvPicPr>
          <p:cNvPr id="149" name="Immagine 7" descr="Immagine 7"/>
          <p:cNvPicPr>
            <a:picLocks noChangeAspect="1"/>
          </p:cNvPicPr>
          <p:nvPr/>
        </p:nvPicPr>
        <p:blipFill>
          <a:blip r:embed="rId2">
            <a:extLst/>
          </a:blip>
          <a:stretch>
            <a:fillRect/>
          </a:stretch>
        </p:blipFill>
        <p:spPr>
          <a:xfrm>
            <a:off x="-24939" y="0"/>
            <a:ext cx="5018089" cy="6858000"/>
          </a:xfrm>
          <a:prstGeom prst="rect">
            <a:avLst/>
          </a:prstGeom>
          <a:ln w="12700">
            <a:miter lim="400000"/>
          </a:ln>
        </p:spPr>
      </p:pic>
      <p:sp>
        <p:nvSpPr>
          <p:cNvPr id="150"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o">
    <p:spTree>
      <p:nvGrpSpPr>
        <p:cNvPr id="1" name=""/>
        <p:cNvGrpSpPr/>
        <p:nvPr/>
      </p:nvGrpSpPr>
      <p:grpSpPr>
        <a:xfrm>
          <a:off x="0" y="0"/>
          <a:ext cx="0" cy="0"/>
          <a:chOff x="0" y="0"/>
          <a:chExt cx="0" cy="0"/>
        </a:xfrm>
      </p:grpSpPr>
      <p:sp>
        <p:nvSpPr>
          <p:cNvPr id="15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e contenuto">
    <p:spTree>
      <p:nvGrpSpPr>
        <p:cNvPr id="1" name=""/>
        <p:cNvGrpSpPr/>
        <p:nvPr/>
      </p:nvGrpSpPr>
      <p:grpSpPr>
        <a:xfrm>
          <a:off x="0" y="0"/>
          <a:ext cx="0" cy="0"/>
          <a:chOff x="0" y="0"/>
          <a:chExt cx="0" cy="0"/>
        </a:xfrm>
      </p:grpSpPr>
      <p:sp>
        <p:nvSpPr>
          <p:cNvPr id="28" name="Rectangle 6"/>
          <p:cNvSpPr/>
          <p:nvPr/>
        </p:nvSpPr>
        <p:spPr>
          <a:xfrm>
            <a:off x="-1" y="6400800"/>
            <a:ext cx="1219200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29" name="Rectangle 8"/>
          <p:cNvSpPr/>
          <p:nvPr/>
        </p:nvSpPr>
        <p:spPr>
          <a:xfrm>
            <a:off x="14" y="6334316"/>
            <a:ext cx="12191987" cy="66487"/>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30" name="Straight Connector 9"/>
          <p:cNvSpPr/>
          <p:nvPr/>
        </p:nvSpPr>
        <p:spPr>
          <a:xfrm>
            <a:off x="1193532" y="1737845"/>
            <a:ext cx="9966960" cy="1"/>
          </a:xfrm>
          <a:prstGeom prst="line">
            <a:avLst/>
          </a:prstGeom>
          <a:ln w="6350">
            <a:solidFill>
              <a:srgbClr val="808080"/>
            </a:solidFill>
          </a:ln>
        </p:spPr>
        <p:txBody>
          <a:bodyPr lIns="45718" tIns="45718" rIns="45718" bIns="45718"/>
          <a:lstStyle/>
          <a:p>
            <a:pPr/>
          </a:p>
        </p:txBody>
      </p:sp>
      <p:sp>
        <p:nvSpPr>
          <p:cNvPr id="31" name="Titolo Testo"/>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Titolo Testo</a:t>
            </a:r>
          </a:p>
        </p:txBody>
      </p:sp>
      <p:sp>
        <p:nvSpPr>
          <p:cNvPr id="32" name="Corpo livello uno…"/>
          <p:cNvSpPr txBox="1"/>
          <p:nvPr>
            <p:ph type="body" idx="1"/>
          </p:nvPr>
        </p:nvSpPr>
        <p:spPr>
          <a:xfrm>
            <a:off x="1097280" y="1845734"/>
            <a:ext cx="10058401" cy="4023360"/>
          </a:xfrm>
          <a:prstGeom prst="rect">
            <a:avLst/>
          </a:prstGeom>
        </p:spPr>
        <p:txBody>
          <a:bodyPr lIns="0" tIns="0" rIns="0" bIns="0"/>
          <a:lstStyle>
            <a:lvl1pPr marL="91437" indent="-91437">
              <a:buClr>
                <a:schemeClr val="accent1"/>
              </a:buClr>
              <a:buSzPct val="100000"/>
              <a:buFont typeface="Trebuchet MS"/>
              <a:buChar char=" "/>
              <a:defRPr cap="none" spc="0" sz="2000">
                <a:solidFill>
                  <a:srgbClr val="404040"/>
                </a:solidFill>
                <a:latin typeface="+mn-lt"/>
                <a:ea typeface="+mn-ea"/>
                <a:cs typeface="+mn-cs"/>
                <a:sym typeface="Calibri"/>
              </a:defRPr>
            </a:lvl1pPr>
            <a:lvl2pPr marL="404368" indent="-203200">
              <a:buClr>
                <a:schemeClr val="accent1"/>
              </a:buClr>
              <a:buSzPct val="100000"/>
              <a:buFont typeface="Trebuchet MS"/>
              <a:buChar char="◦"/>
              <a:defRPr cap="none" spc="0" sz="2000">
                <a:solidFill>
                  <a:srgbClr val="404040"/>
                </a:solidFill>
                <a:latin typeface="+mn-lt"/>
                <a:ea typeface="+mn-ea"/>
                <a:cs typeface="+mn-cs"/>
                <a:sym typeface="Calibri"/>
              </a:defRPr>
            </a:lvl2pPr>
            <a:lvl3pPr marL="645304" indent="-261256">
              <a:buClr>
                <a:schemeClr val="accent1"/>
              </a:buClr>
              <a:buSzPct val="100000"/>
              <a:buFont typeface="Trebuchet MS"/>
              <a:buChar char="◦"/>
              <a:defRPr cap="none" spc="0" sz="2000">
                <a:solidFill>
                  <a:srgbClr val="404040"/>
                </a:solidFill>
                <a:latin typeface="+mn-lt"/>
                <a:ea typeface="+mn-ea"/>
                <a:cs typeface="+mn-cs"/>
                <a:sym typeface="Calibri"/>
              </a:defRPr>
            </a:lvl3pPr>
            <a:lvl4pPr marL="828185" indent="-261257">
              <a:buClr>
                <a:schemeClr val="accent1"/>
              </a:buClr>
              <a:buSzPct val="100000"/>
              <a:buFont typeface="Trebuchet MS"/>
              <a:buChar char="◦"/>
              <a:defRPr cap="none" spc="0" sz="2000">
                <a:solidFill>
                  <a:srgbClr val="404040"/>
                </a:solidFill>
                <a:latin typeface="+mn-lt"/>
                <a:ea typeface="+mn-ea"/>
                <a:cs typeface="+mn-cs"/>
                <a:sym typeface="Calibri"/>
              </a:defRPr>
            </a:lvl4pPr>
            <a:lvl5pPr marL="1011065" indent="-261257">
              <a:buClr>
                <a:schemeClr val="accent1"/>
              </a:buClr>
              <a:buSzPct val="100000"/>
              <a:buFont typeface="Trebuchet MS"/>
              <a:buChar char="◦"/>
              <a:defRPr cap="none" spc="0" sz="2000">
                <a:solidFill>
                  <a:srgbClr val="404040"/>
                </a:solidFill>
                <a:latin typeface="+mn-lt"/>
                <a:ea typeface="+mn-ea"/>
                <a:cs typeface="+mn-cs"/>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33"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ntestazione sezione">
    <p:spTree>
      <p:nvGrpSpPr>
        <p:cNvPr id="1" name=""/>
        <p:cNvGrpSpPr/>
        <p:nvPr/>
      </p:nvGrpSpPr>
      <p:grpSpPr>
        <a:xfrm>
          <a:off x="0" y="0"/>
          <a:ext cx="0" cy="0"/>
          <a:chOff x="0" y="0"/>
          <a:chExt cx="0" cy="0"/>
        </a:xfrm>
      </p:grpSpPr>
      <p:sp>
        <p:nvSpPr>
          <p:cNvPr id="40"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41" name="Rectangle 7"/>
          <p:cNvSpPr/>
          <p:nvPr/>
        </p:nvSpPr>
        <p:spPr>
          <a:xfrm>
            <a:off x="12" y="6334316"/>
            <a:ext cx="12188830"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42" name="Straight Connector 8"/>
          <p:cNvSpPr/>
          <p:nvPr/>
        </p:nvSpPr>
        <p:spPr>
          <a:xfrm>
            <a:off x="1207657" y="4343400"/>
            <a:ext cx="9875523" cy="0"/>
          </a:xfrm>
          <a:prstGeom prst="line">
            <a:avLst/>
          </a:prstGeom>
          <a:ln w="6350">
            <a:solidFill>
              <a:srgbClr val="808080"/>
            </a:solidFill>
          </a:ln>
        </p:spPr>
        <p:txBody>
          <a:bodyPr lIns="45718" tIns="45718" rIns="45718" bIns="45718"/>
          <a:lstStyle/>
          <a:p>
            <a:pPr/>
          </a:p>
        </p:txBody>
      </p:sp>
      <p:sp>
        <p:nvSpPr>
          <p:cNvPr id="43" name="Titolo Testo"/>
          <p:cNvSpPr txBox="1"/>
          <p:nvPr>
            <p:ph type="title"/>
          </p:nvPr>
        </p:nvSpPr>
        <p:spPr>
          <a:xfrm>
            <a:off x="1097280" y="758951"/>
            <a:ext cx="10058401" cy="3566163"/>
          </a:xfrm>
          <a:prstGeom prst="rect">
            <a:avLst/>
          </a:prstGeom>
        </p:spPr>
        <p:txBody>
          <a:bodyPr/>
          <a:lstStyle/>
          <a:p>
            <a:pPr/>
            <a:r>
              <a:t>Titolo Testo</a:t>
            </a:r>
          </a:p>
        </p:txBody>
      </p:sp>
      <p:sp>
        <p:nvSpPr>
          <p:cNvPr id="44" name="Corpo livello uno…"/>
          <p:cNvSpPr txBox="1"/>
          <p:nvPr>
            <p:ph type="body" sz="quarter" idx="1"/>
          </p:nvPr>
        </p:nvSpPr>
        <p:spPr>
          <a:xfrm>
            <a:off x="1097280" y="4453128"/>
            <a:ext cx="10058401" cy="1143003"/>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45"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ue contenuti">
    <p:spTree>
      <p:nvGrpSpPr>
        <p:cNvPr id="1" name=""/>
        <p:cNvGrpSpPr/>
        <p:nvPr/>
      </p:nvGrpSpPr>
      <p:grpSpPr>
        <a:xfrm>
          <a:off x="0" y="0"/>
          <a:ext cx="0" cy="0"/>
          <a:chOff x="0" y="0"/>
          <a:chExt cx="0" cy="0"/>
        </a:xfrm>
      </p:grpSpPr>
      <p:sp>
        <p:nvSpPr>
          <p:cNvPr id="52" name="Rectangle 6"/>
          <p:cNvSpPr/>
          <p:nvPr/>
        </p:nvSpPr>
        <p:spPr>
          <a:xfrm>
            <a:off x="-1" y="6400800"/>
            <a:ext cx="1219200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53" name="Rectangle 8"/>
          <p:cNvSpPr/>
          <p:nvPr/>
        </p:nvSpPr>
        <p:spPr>
          <a:xfrm>
            <a:off x="14" y="6334316"/>
            <a:ext cx="12191987" cy="66487"/>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54" name="Straight Connector 9"/>
          <p:cNvSpPr/>
          <p:nvPr/>
        </p:nvSpPr>
        <p:spPr>
          <a:xfrm>
            <a:off x="1193532" y="1737845"/>
            <a:ext cx="9966960" cy="1"/>
          </a:xfrm>
          <a:prstGeom prst="line">
            <a:avLst/>
          </a:prstGeom>
          <a:ln w="6350">
            <a:solidFill>
              <a:srgbClr val="808080"/>
            </a:solidFill>
          </a:ln>
        </p:spPr>
        <p:txBody>
          <a:bodyPr lIns="45718" tIns="45718" rIns="45718" bIns="45718"/>
          <a:lstStyle/>
          <a:p>
            <a:pPr/>
          </a:p>
        </p:txBody>
      </p:sp>
      <p:sp>
        <p:nvSpPr>
          <p:cNvPr id="55" name="Titolo Testo"/>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Titolo Testo</a:t>
            </a:r>
          </a:p>
        </p:txBody>
      </p:sp>
      <p:sp>
        <p:nvSpPr>
          <p:cNvPr id="56" name="Corpo livello uno…"/>
          <p:cNvSpPr txBox="1"/>
          <p:nvPr>
            <p:ph type="body" sz="half" idx="1"/>
          </p:nvPr>
        </p:nvSpPr>
        <p:spPr>
          <a:xfrm>
            <a:off x="1097277" y="1845734"/>
            <a:ext cx="4937763" cy="4023360"/>
          </a:xfrm>
          <a:prstGeom prst="rect">
            <a:avLst/>
          </a:prstGeom>
        </p:spPr>
        <p:txBody>
          <a:bodyPr lIns="0" tIns="0" rIns="0" bIns="0"/>
          <a:lstStyle>
            <a:lvl1pPr marL="91437" indent="-91437">
              <a:buClr>
                <a:schemeClr val="accent1"/>
              </a:buClr>
              <a:buSzPct val="100000"/>
              <a:buFont typeface="Trebuchet MS"/>
              <a:buChar char=" "/>
              <a:defRPr cap="none" spc="0" sz="2000">
                <a:solidFill>
                  <a:srgbClr val="404040"/>
                </a:solidFill>
                <a:latin typeface="+mn-lt"/>
                <a:ea typeface="+mn-ea"/>
                <a:cs typeface="+mn-cs"/>
                <a:sym typeface="Calibri"/>
              </a:defRPr>
            </a:lvl1pPr>
            <a:lvl2pPr marL="404368" indent="-203200">
              <a:buClr>
                <a:schemeClr val="accent1"/>
              </a:buClr>
              <a:buSzPct val="100000"/>
              <a:buFont typeface="Trebuchet MS"/>
              <a:buChar char="◦"/>
              <a:defRPr cap="none" spc="0" sz="2000">
                <a:solidFill>
                  <a:srgbClr val="404040"/>
                </a:solidFill>
                <a:latin typeface="+mn-lt"/>
                <a:ea typeface="+mn-ea"/>
                <a:cs typeface="+mn-cs"/>
                <a:sym typeface="Calibri"/>
              </a:defRPr>
            </a:lvl2pPr>
            <a:lvl3pPr marL="645304" indent="-261256">
              <a:buClr>
                <a:schemeClr val="accent1"/>
              </a:buClr>
              <a:buSzPct val="100000"/>
              <a:buFont typeface="Trebuchet MS"/>
              <a:buChar char="◦"/>
              <a:defRPr cap="none" spc="0" sz="2000">
                <a:solidFill>
                  <a:srgbClr val="404040"/>
                </a:solidFill>
                <a:latin typeface="+mn-lt"/>
                <a:ea typeface="+mn-ea"/>
                <a:cs typeface="+mn-cs"/>
                <a:sym typeface="Calibri"/>
              </a:defRPr>
            </a:lvl3pPr>
            <a:lvl4pPr marL="828185" indent="-261257">
              <a:buClr>
                <a:schemeClr val="accent1"/>
              </a:buClr>
              <a:buSzPct val="100000"/>
              <a:buFont typeface="Trebuchet MS"/>
              <a:buChar char="◦"/>
              <a:defRPr cap="none" spc="0" sz="2000">
                <a:solidFill>
                  <a:srgbClr val="404040"/>
                </a:solidFill>
                <a:latin typeface="+mn-lt"/>
                <a:ea typeface="+mn-ea"/>
                <a:cs typeface="+mn-cs"/>
                <a:sym typeface="Calibri"/>
              </a:defRPr>
            </a:lvl4pPr>
            <a:lvl5pPr marL="1011065" indent="-261257">
              <a:buClr>
                <a:schemeClr val="accent1"/>
              </a:buClr>
              <a:buSzPct val="100000"/>
              <a:buFont typeface="Trebuchet MS"/>
              <a:buChar char="◦"/>
              <a:defRPr cap="none" spc="0" sz="2000">
                <a:solidFill>
                  <a:srgbClr val="404040"/>
                </a:solidFill>
                <a:latin typeface="+mn-lt"/>
                <a:ea typeface="+mn-ea"/>
                <a:cs typeface="+mn-cs"/>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57"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fronto">
    <p:spTree>
      <p:nvGrpSpPr>
        <p:cNvPr id="1" name=""/>
        <p:cNvGrpSpPr/>
        <p:nvPr/>
      </p:nvGrpSpPr>
      <p:grpSpPr>
        <a:xfrm>
          <a:off x="0" y="0"/>
          <a:ext cx="0" cy="0"/>
          <a:chOff x="0" y="0"/>
          <a:chExt cx="0" cy="0"/>
        </a:xfrm>
      </p:grpSpPr>
      <p:sp>
        <p:nvSpPr>
          <p:cNvPr id="64" name="Rectangle 6"/>
          <p:cNvSpPr/>
          <p:nvPr/>
        </p:nvSpPr>
        <p:spPr>
          <a:xfrm>
            <a:off x="-1" y="6400800"/>
            <a:ext cx="1219200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65" name="Rectangle 8"/>
          <p:cNvSpPr/>
          <p:nvPr/>
        </p:nvSpPr>
        <p:spPr>
          <a:xfrm>
            <a:off x="14" y="6334316"/>
            <a:ext cx="12191987" cy="66487"/>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66" name="Straight Connector 9"/>
          <p:cNvSpPr/>
          <p:nvPr/>
        </p:nvSpPr>
        <p:spPr>
          <a:xfrm>
            <a:off x="1193532" y="1737845"/>
            <a:ext cx="9966960" cy="1"/>
          </a:xfrm>
          <a:prstGeom prst="line">
            <a:avLst/>
          </a:prstGeom>
          <a:ln w="6350">
            <a:solidFill>
              <a:srgbClr val="808080"/>
            </a:solidFill>
          </a:ln>
        </p:spPr>
        <p:txBody>
          <a:bodyPr lIns="45718" tIns="45718" rIns="45718" bIns="45718"/>
          <a:lstStyle/>
          <a:p>
            <a:pPr/>
          </a:p>
        </p:txBody>
      </p:sp>
      <p:sp>
        <p:nvSpPr>
          <p:cNvPr id="67" name="Titolo Testo"/>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Titolo Testo</a:t>
            </a:r>
          </a:p>
        </p:txBody>
      </p:sp>
      <p:sp>
        <p:nvSpPr>
          <p:cNvPr id="68" name="Corpo livello uno…"/>
          <p:cNvSpPr txBox="1"/>
          <p:nvPr>
            <p:ph type="body" sz="quarter" idx="1"/>
          </p:nvPr>
        </p:nvSpPr>
        <p:spPr>
          <a:xfrm>
            <a:off x="1097280" y="1846052"/>
            <a:ext cx="4937760" cy="736285"/>
          </a:xfrm>
          <a:prstGeom prst="rect">
            <a:avLst/>
          </a:prstGeom>
        </p:spPr>
        <p:txBody>
          <a:bodyPr anchor="ctr"/>
          <a:lstStyle>
            <a:lvl1pPr>
              <a:defRPr spc="0" sz="2000">
                <a:latin typeface="+mn-lt"/>
                <a:ea typeface="+mn-ea"/>
                <a:cs typeface="+mn-cs"/>
                <a:sym typeface="Calibri"/>
              </a:defRPr>
            </a:lvl1pPr>
            <a:lvl2pPr>
              <a:defRPr spc="0" sz="2000">
                <a:latin typeface="+mn-lt"/>
                <a:ea typeface="+mn-ea"/>
                <a:cs typeface="+mn-cs"/>
                <a:sym typeface="Calibri"/>
              </a:defRPr>
            </a:lvl2pPr>
            <a:lvl3pPr>
              <a:defRPr spc="0" sz="2000">
                <a:latin typeface="+mn-lt"/>
                <a:ea typeface="+mn-ea"/>
                <a:cs typeface="+mn-cs"/>
                <a:sym typeface="Calibri"/>
              </a:defRPr>
            </a:lvl3pPr>
            <a:lvl4pPr>
              <a:defRPr spc="0" sz="2000">
                <a:latin typeface="+mn-lt"/>
                <a:ea typeface="+mn-ea"/>
                <a:cs typeface="+mn-cs"/>
                <a:sym typeface="Calibri"/>
              </a:defRPr>
            </a:lvl4pPr>
            <a:lvl5pPr>
              <a:defRPr spc="0" sz="2000">
                <a:latin typeface="+mn-lt"/>
                <a:ea typeface="+mn-ea"/>
                <a:cs typeface="+mn-cs"/>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9" name="Text Placeholder 4"/>
          <p:cNvSpPr/>
          <p:nvPr>
            <p:ph type="body" sz="quarter" idx="21"/>
          </p:nvPr>
        </p:nvSpPr>
        <p:spPr>
          <a:xfrm>
            <a:off x="6217920" y="1846052"/>
            <a:ext cx="4937763" cy="736285"/>
          </a:xfrm>
          <a:prstGeom prst="rect">
            <a:avLst/>
          </a:prstGeom>
        </p:spPr>
        <p:txBody>
          <a:bodyPr anchor="ctr"/>
          <a:lstStyle/>
          <a:p>
            <a:pPr/>
          </a:p>
        </p:txBody>
      </p:sp>
      <p:sp>
        <p:nvSpPr>
          <p:cNvPr id="70"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olo titolo">
    <p:spTree>
      <p:nvGrpSpPr>
        <p:cNvPr id="1" name=""/>
        <p:cNvGrpSpPr/>
        <p:nvPr/>
      </p:nvGrpSpPr>
      <p:grpSpPr>
        <a:xfrm>
          <a:off x="0" y="0"/>
          <a:ext cx="0" cy="0"/>
          <a:chOff x="0" y="0"/>
          <a:chExt cx="0" cy="0"/>
        </a:xfrm>
      </p:grpSpPr>
      <p:sp>
        <p:nvSpPr>
          <p:cNvPr id="77" name="Rectangle 6"/>
          <p:cNvSpPr/>
          <p:nvPr/>
        </p:nvSpPr>
        <p:spPr>
          <a:xfrm>
            <a:off x="-1" y="6400800"/>
            <a:ext cx="1219200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78" name="Rectangle 8"/>
          <p:cNvSpPr/>
          <p:nvPr/>
        </p:nvSpPr>
        <p:spPr>
          <a:xfrm>
            <a:off x="14" y="6334316"/>
            <a:ext cx="12191987" cy="66487"/>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79" name="Straight Connector 9"/>
          <p:cNvSpPr/>
          <p:nvPr/>
        </p:nvSpPr>
        <p:spPr>
          <a:xfrm>
            <a:off x="1193532" y="1737845"/>
            <a:ext cx="9966960" cy="1"/>
          </a:xfrm>
          <a:prstGeom prst="line">
            <a:avLst/>
          </a:prstGeom>
          <a:ln w="6350">
            <a:solidFill>
              <a:srgbClr val="808080"/>
            </a:solidFill>
          </a:ln>
        </p:spPr>
        <p:txBody>
          <a:bodyPr lIns="45718" tIns="45718" rIns="45718" bIns="45718"/>
          <a:lstStyle/>
          <a:p>
            <a:pPr/>
          </a:p>
        </p:txBody>
      </p:sp>
      <p:sp>
        <p:nvSpPr>
          <p:cNvPr id="80" name="Titolo Testo"/>
          <p:cNvSpPr txBox="1"/>
          <p:nvPr>
            <p:ph type="title"/>
          </p:nvPr>
        </p:nvSpPr>
        <p:spPr>
          <a:xfrm>
            <a:off x="1097280" y="286603"/>
            <a:ext cx="10058401" cy="1450757"/>
          </a:xfrm>
          <a:prstGeom prst="rect">
            <a:avLst/>
          </a:prstGeom>
        </p:spPr>
        <p:txBody>
          <a:bodyPr/>
          <a:lstStyle>
            <a:lvl1pPr>
              <a:defRPr sz="4800">
                <a:solidFill>
                  <a:srgbClr val="404040"/>
                </a:solidFill>
              </a:defRPr>
            </a:lvl1pPr>
          </a:lstStyle>
          <a:p>
            <a:pPr/>
            <a:r>
              <a:t>Titolo Testo</a:t>
            </a:r>
          </a:p>
        </p:txBody>
      </p:sp>
      <p:sp>
        <p:nvSpPr>
          <p:cNvPr id="81"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uota">
    <p:spTree>
      <p:nvGrpSpPr>
        <p:cNvPr id="1" name=""/>
        <p:cNvGrpSpPr/>
        <p:nvPr/>
      </p:nvGrpSpPr>
      <p:grpSpPr>
        <a:xfrm>
          <a:off x="0" y="0"/>
          <a:ext cx="0" cy="0"/>
          <a:chOff x="0" y="0"/>
          <a:chExt cx="0" cy="0"/>
        </a:xfrm>
      </p:grpSpPr>
      <p:sp>
        <p:nvSpPr>
          <p:cNvPr id="88" name="Rectangle 4"/>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89" name="Rectangle 5"/>
          <p:cNvSpPr/>
          <p:nvPr/>
        </p:nvSpPr>
        <p:spPr>
          <a:xfrm>
            <a:off x="12" y="6334316"/>
            <a:ext cx="12188830"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90"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uto con didascalia">
    <p:spTree>
      <p:nvGrpSpPr>
        <p:cNvPr id="1" name=""/>
        <p:cNvGrpSpPr/>
        <p:nvPr/>
      </p:nvGrpSpPr>
      <p:grpSpPr>
        <a:xfrm>
          <a:off x="0" y="0"/>
          <a:ext cx="0" cy="0"/>
          <a:chOff x="0" y="0"/>
          <a:chExt cx="0" cy="0"/>
        </a:xfrm>
      </p:grpSpPr>
      <p:sp>
        <p:nvSpPr>
          <p:cNvPr id="97" name="Rectangle 7"/>
          <p:cNvSpPr/>
          <p:nvPr/>
        </p:nvSpPr>
        <p:spPr>
          <a:xfrm>
            <a:off x="14" y="0"/>
            <a:ext cx="4050795" cy="68580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98" name="Rectangle 8"/>
          <p:cNvSpPr/>
          <p:nvPr/>
        </p:nvSpPr>
        <p:spPr>
          <a:xfrm>
            <a:off x="4040070" y="0"/>
            <a:ext cx="64010" cy="685800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99" name="Titolo Testo"/>
          <p:cNvSpPr txBox="1"/>
          <p:nvPr>
            <p:ph type="title"/>
          </p:nvPr>
        </p:nvSpPr>
        <p:spPr>
          <a:xfrm>
            <a:off x="457200" y="594359"/>
            <a:ext cx="3200400" cy="2286001"/>
          </a:xfrm>
          <a:prstGeom prst="rect">
            <a:avLst/>
          </a:prstGeom>
        </p:spPr>
        <p:txBody>
          <a:bodyPr/>
          <a:lstStyle>
            <a:lvl1pPr>
              <a:defRPr sz="3600">
                <a:solidFill>
                  <a:srgbClr val="FFFFFF"/>
                </a:solidFill>
              </a:defRPr>
            </a:lvl1pPr>
          </a:lstStyle>
          <a:p>
            <a:pPr/>
            <a:r>
              <a:t>Titolo Testo</a:t>
            </a:r>
          </a:p>
        </p:txBody>
      </p:sp>
      <p:sp>
        <p:nvSpPr>
          <p:cNvPr id="100" name="Corpo livello uno…"/>
          <p:cNvSpPr txBox="1"/>
          <p:nvPr>
            <p:ph type="body" idx="1"/>
          </p:nvPr>
        </p:nvSpPr>
        <p:spPr>
          <a:xfrm>
            <a:off x="4800600" y="731519"/>
            <a:ext cx="6492241" cy="5257802"/>
          </a:xfrm>
          <a:prstGeom prst="rect">
            <a:avLst/>
          </a:prstGeom>
        </p:spPr>
        <p:txBody>
          <a:bodyPr lIns="0" tIns="0" rIns="0" bIns="0"/>
          <a:lstStyle>
            <a:lvl1pPr marL="91437" indent="-91437">
              <a:buClr>
                <a:schemeClr val="accent1"/>
              </a:buClr>
              <a:buSzPct val="100000"/>
              <a:buFont typeface="Trebuchet MS"/>
              <a:buChar char=" "/>
              <a:defRPr cap="none" spc="0" sz="2000">
                <a:solidFill>
                  <a:srgbClr val="404040"/>
                </a:solidFill>
                <a:latin typeface="+mn-lt"/>
                <a:ea typeface="+mn-ea"/>
                <a:cs typeface="+mn-cs"/>
                <a:sym typeface="Calibri"/>
              </a:defRPr>
            </a:lvl1pPr>
            <a:lvl2pPr marL="404368" indent="-203200">
              <a:buClr>
                <a:schemeClr val="accent1"/>
              </a:buClr>
              <a:buSzPct val="100000"/>
              <a:buFont typeface="Trebuchet MS"/>
              <a:buChar char="◦"/>
              <a:defRPr cap="none" spc="0" sz="2000">
                <a:solidFill>
                  <a:srgbClr val="404040"/>
                </a:solidFill>
                <a:latin typeface="+mn-lt"/>
                <a:ea typeface="+mn-ea"/>
                <a:cs typeface="+mn-cs"/>
                <a:sym typeface="Calibri"/>
              </a:defRPr>
            </a:lvl2pPr>
            <a:lvl3pPr marL="645304" indent="-261256">
              <a:buClr>
                <a:schemeClr val="accent1"/>
              </a:buClr>
              <a:buSzPct val="100000"/>
              <a:buFont typeface="Trebuchet MS"/>
              <a:buChar char="◦"/>
              <a:defRPr cap="none" spc="0" sz="2000">
                <a:solidFill>
                  <a:srgbClr val="404040"/>
                </a:solidFill>
                <a:latin typeface="+mn-lt"/>
                <a:ea typeface="+mn-ea"/>
                <a:cs typeface="+mn-cs"/>
                <a:sym typeface="Calibri"/>
              </a:defRPr>
            </a:lvl3pPr>
            <a:lvl4pPr marL="828185" indent="-261257">
              <a:buClr>
                <a:schemeClr val="accent1"/>
              </a:buClr>
              <a:buSzPct val="100000"/>
              <a:buFont typeface="Trebuchet MS"/>
              <a:buChar char="◦"/>
              <a:defRPr cap="none" spc="0" sz="2000">
                <a:solidFill>
                  <a:srgbClr val="404040"/>
                </a:solidFill>
                <a:latin typeface="+mn-lt"/>
                <a:ea typeface="+mn-ea"/>
                <a:cs typeface="+mn-cs"/>
                <a:sym typeface="Calibri"/>
              </a:defRPr>
            </a:lvl4pPr>
            <a:lvl5pPr marL="1011065" indent="-261257">
              <a:buClr>
                <a:schemeClr val="accent1"/>
              </a:buClr>
              <a:buSzPct val="100000"/>
              <a:buFont typeface="Trebuchet MS"/>
              <a:buChar char="◦"/>
              <a:defRPr cap="none" spc="0" sz="2000">
                <a:solidFill>
                  <a:srgbClr val="404040"/>
                </a:solidFill>
                <a:latin typeface="+mn-lt"/>
                <a:ea typeface="+mn-ea"/>
                <a:cs typeface="+mn-cs"/>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01" name="Text Placeholder 3"/>
          <p:cNvSpPr/>
          <p:nvPr>
            <p:ph type="body" sz="quarter" idx="21"/>
          </p:nvPr>
        </p:nvSpPr>
        <p:spPr>
          <a:xfrm>
            <a:off x="457200" y="2926079"/>
            <a:ext cx="3200400" cy="3379125"/>
          </a:xfrm>
          <a:prstGeom prst="rect">
            <a:avLst/>
          </a:prstGeom>
        </p:spPr>
        <p:txBody>
          <a:bodyPr/>
          <a:lstStyle/>
          <a:p>
            <a:pPr/>
          </a:p>
        </p:txBody>
      </p:sp>
      <p:sp>
        <p:nvSpPr>
          <p:cNvPr id="102" name="Numero diapositiva"/>
          <p:cNvSpPr txBox="1"/>
          <p:nvPr>
            <p:ph type="sldNum" sz="quarter" idx="2"/>
          </p:nvPr>
        </p:nvSpPr>
        <p:spPr>
          <a:xfrm>
            <a:off x="10979611" y="6528095"/>
            <a:ext cx="232873" cy="228508"/>
          </a:xfrm>
          <a:prstGeom prst="rect">
            <a:avLst/>
          </a:prstGeom>
        </p:spPr>
        <p:txBody>
          <a:bodyPr/>
          <a:lstStyle>
            <a:lvl1pPr>
              <a:defRPr>
                <a:solidFill>
                  <a:srgbClr val="455F5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magine con didascalia">
    <p:spTree>
      <p:nvGrpSpPr>
        <p:cNvPr id="1" name=""/>
        <p:cNvGrpSpPr/>
        <p:nvPr/>
      </p:nvGrpSpPr>
      <p:grpSpPr>
        <a:xfrm>
          <a:off x="0" y="0"/>
          <a:ext cx="0" cy="0"/>
          <a:chOff x="0" y="0"/>
          <a:chExt cx="0" cy="0"/>
        </a:xfrm>
      </p:grpSpPr>
      <p:sp>
        <p:nvSpPr>
          <p:cNvPr id="109" name="Rectangle 7"/>
          <p:cNvSpPr/>
          <p:nvPr/>
        </p:nvSpPr>
        <p:spPr>
          <a:xfrm>
            <a:off x="0" y="4953000"/>
            <a:ext cx="12188825" cy="1905000"/>
          </a:xfrm>
          <a:prstGeom prst="rect">
            <a:avLst/>
          </a:prstGeom>
          <a:solidFill>
            <a:schemeClr val="accent2"/>
          </a:solidFill>
          <a:ln w="12700">
            <a:miter lim="400000"/>
          </a:ln>
        </p:spPr>
        <p:txBody>
          <a:bodyPr lIns="45718" tIns="45718" rIns="45718" bIns="45718"/>
          <a:lstStyle/>
          <a:p>
            <a:pPr>
              <a:defRPr>
                <a:latin typeface="+mn-lt"/>
                <a:ea typeface="+mn-ea"/>
                <a:cs typeface="+mn-cs"/>
                <a:sym typeface="Calibri"/>
              </a:defRPr>
            </a:pPr>
          </a:p>
        </p:txBody>
      </p:sp>
      <p:sp>
        <p:nvSpPr>
          <p:cNvPr id="110" name="Rectangle 8"/>
          <p:cNvSpPr/>
          <p:nvPr/>
        </p:nvSpPr>
        <p:spPr>
          <a:xfrm>
            <a:off x="12" y="4915075"/>
            <a:ext cx="12188830" cy="64010"/>
          </a:xfrm>
          <a:prstGeom prst="rect">
            <a:avLst/>
          </a:prstGeom>
          <a:solidFill>
            <a:schemeClr val="accent1"/>
          </a:solidFill>
          <a:ln w="12700">
            <a:miter lim="400000"/>
          </a:ln>
        </p:spPr>
        <p:txBody>
          <a:bodyPr lIns="45718" tIns="45718" rIns="45718" bIns="45718"/>
          <a:lstStyle/>
          <a:p>
            <a:pPr>
              <a:defRPr>
                <a:latin typeface="+mn-lt"/>
                <a:ea typeface="+mn-ea"/>
                <a:cs typeface="+mn-cs"/>
                <a:sym typeface="Calibri"/>
              </a:defRPr>
            </a:pPr>
          </a:p>
        </p:txBody>
      </p:sp>
      <p:sp>
        <p:nvSpPr>
          <p:cNvPr id="111" name="Titolo Testo"/>
          <p:cNvSpPr txBox="1"/>
          <p:nvPr>
            <p:ph type="title"/>
          </p:nvPr>
        </p:nvSpPr>
        <p:spPr>
          <a:xfrm>
            <a:off x="1097280" y="5074920"/>
            <a:ext cx="10113645" cy="822963"/>
          </a:xfrm>
          <a:prstGeom prst="rect">
            <a:avLst/>
          </a:prstGeom>
        </p:spPr>
        <p:txBody>
          <a:bodyPr lIns="0" tIns="0" rIns="0" bIns="0"/>
          <a:lstStyle>
            <a:lvl1pPr>
              <a:defRPr sz="3600">
                <a:solidFill>
                  <a:srgbClr val="FFFFFF"/>
                </a:solidFill>
              </a:defRPr>
            </a:lvl1pPr>
          </a:lstStyle>
          <a:p>
            <a:pPr/>
            <a:r>
              <a:t>Titolo Testo</a:t>
            </a:r>
          </a:p>
        </p:txBody>
      </p:sp>
      <p:sp>
        <p:nvSpPr>
          <p:cNvPr id="112" name="Picture Placeholder 2"/>
          <p:cNvSpPr/>
          <p:nvPr>
            <p:ph type="pic" idx="21"/>
          </p:nvPr>
        </p:nvSpPr>
        <p:spPr>
          <a:xfrm>
            <a:off x="12" y="0"/>
            <a:ext cx="12191990" cy="4915076"/>
          </a:xfrm>
          <a:prstGeom prst="rect">
            <a:avLst/>
          </a:prstGeom>
        </p:spPr>
        <p:txBody>
          <a:bodyPr lIns="91439" tIns="45719" rIns="91439" bIns="45719">
            <a:noAutofit/>
          </a:bodyPr>
          <a:lstStyle/>
          <a:p>
            <a:pPr/>
          </a:p>
        </p:txBody>
      </p:sp>
      <p:sp>
        <p:nvSpPr>
          <p:cNvPr id="113" name="Corpo livello uno…"/>
          <p:cNvSpPr txBox="1"/>
          <p:nvPr>
            <p:ph type="body" sz="quarter" idx="1"/>
          </p:nvPr>
        </p:nvSpPr>
        <p:spPr>
          <a:xfrm>
            <a:off x="1097280" y="5907023"/>
            <a:ext cx="10113265" cy="594363"/>
          </a:xfrm>
          <a:prstGeom prst="rect">
            <a:avLst/>
          </a:prstGeom>
        </p:spPr>
        <p:txBody>
          <a:bodyPr lIns="0" tIns="0" rIns="0" bIns="0"/>
          <a:lstStyle>
            <a:lvl1pPr>
              <a:spcBef>
                <a:spcPts val="600"/>
              </a:spcBef>
              <a:defRPr cap="none" spc="0" sz="1500">
                <a:solidFill>
                  <a:srgbClr val="FFFFFF"/>
                </a:solidFill>
                <a:latin typeface="+mn-lt"/>
                <a:ea typeface="+mn-ea"/>
                <a:cs typeface="+mn-cs"/>
                <a:sym typeface="Calibri"/>
              </a:defRPr>
            </a:lvl1pPr>
            <a:lvl2pPr>
              <a:spcBef>
                <a:spcPts val="600"/>
              </a:spcBef>
              <a:defRPr cap="none" spc="0" sz="1500">
                <a:solidFill>
                  <a:srgbClr val="FFFFFF"/>
                </a:solidFill>
                <a:latin typeface="+mn-lt"/>
                <a:ea typeface="+mn-ea"/>
                <a:cs typeface="+mn-cs"/>
                <a:sym typeface="Calibri"/>
              </a:defRPr>
            </a:lvl2pPr>
            <a:lvl3pPr>
              <a:spcBef>
                <a:spcPts val="600"/>
              </a:spcBef>
              <a:defRPr cap="none" spc="0" sz="1500">
                <a:solidFill>
                  <a:srgbClr val="FFFFFF"/>
                </a:solidFill>
                <a:latin typeface="+mn-lt"/>
                <a:ea typeface="+mn-ea"/>
                <a:cs typeface="+mn-cs"/>
                <a:sym typeface="Calibri"/>
              </a:defRPr>
            </a:lvl3pPr>
            <a:lvl4pPr>
              <a:spcBef>
                <a:spcPts val="600"/>
              </a:spcBef>
              <a:defRPr cap="none" spc="0" sz="1500">
                <a:solidFill>
                  <a:srgbClr val="FFFFFF"/>
                </a:solidFill>
                <a:latin typeface="+mn-lt"/>
                <a:ea typeface="+mn-ea"/>
                <a:cs typeface="+mn-cs"/>
                <a:sym typeface="Calibri"/>
              </a:defRPr>
            </a:lvl4pPr>
            <a:lvl5pPr>
              <a:spcBef>
                <a:spcPts val="600"/>
              </a:spcBef>
              <a:defRPr cap="none" spc="0" sz="1500">
                <a:solidFill>
                  <a:srgbClr val="FFFFFF"/>
                </a:solidFill>
                <a:latin typeface="+mn-lt"/>
                <a:ea typeface="+mn-ea"/>
                <a:cs typeface="+mn-cs"/>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14" name="Numero diapositiva"/>
          <p:cNvSpPr txBox="1"/>
          <p:nvPr>
            <p:ph type="sldNum" sz="quarter" idx="2"/>
          </p:nvPr>
        </p:nvSpPr>
        <p:spPr>
          <a:xfrm>
            <a:off x="10979611" y="6528095"/>
            <a:ext cx="232873" cy="22850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ttangolo 9"/>
          <p:cNvSpPr/>
          <p:nvPr/>
        </p:nvSpPr>
        <p:spPr>
          <a:xfrm rot="16200000">
            <a:off x="6073140" y="60103"/>
            <a:ext cx="45720" cy="12192001"/>
          </a:xfrm>
          <a:prstGeom prst="rect">
            <a:avLst/>
          </a:prstGeom>
          <a:solidFill>
            <a:srgbClr val="FFC000"/>
          </a:solidFill>
          <a:ln w="12700">
            <a:miter lim="400000"/>
          </a:ln>
        </p:spPr>
        <p:txBody>
          <a:bodyPr lIns="45718" tIns="45718" rIns="45718" bIns="45718" anchor="ctr"/>
          <a:lstStyle/>
          <a:p>
            <a:pPr algn="ctr">
              <a:defRPr>
                <a:solidFill>
                  <a:srgbClr val="FFFFFF"/>
                </a:solidFill>
              </a:defRPr>
            </a:pPr>
          </a:p>
        </p:txBody>
      </p:sp>
      <p:sp>
        <p:nvSpPr>
          <p:cNvPr id="3" name="Rettangolo 7"/>
          <p:cNvSpPr/>
          <p:nvPr/>
        </p:nvSpPr>
        <p:spPr>
          <a:xfrm>
            <a:off x="0" y="6174806"/>
            <a:ext cx="12192000" cy="683194"/>
          </a:xfrm>
          <a:prstGeom prst="rect">
            <a:avLst/>
          </a:prstGeom>
          <a:solidFill>
            <a:srgbClr val="113F6F"/>
          </a:solidFill>
          <a:ln w="12700">
            <a:miter lim="400000"/>
          </a:ln>
        </p:spPr>
        <p:txBody>
          <a:bodyPr lIns="45718" tIns="45718" rIns="45718" bIns="45718" anchor="ctr"/>
          <a:lstStyle/>
          <a:p>
            <a:pPr algn="ctr">
              <a:defRPr>
                <a:solidFill>
                  <a:srgbClr val="FFFFFF"/>
                </a:solidFill>
              </a:defRPr>
            </a:pPr>
          </a:p>
        </p:txBody>
      </p:sp>
      <p:sp>
        <p:nvSpPr>
          <p:cNvPr id="4" name="Parallelogramma 14"/>
          <p:cNvSpPr/>
          <p:nvPr/>
        </p:nvSpPr>
        <p:spPr>
          <a:xfrm>
            <a:off x="4434494" y="-124692"/>
            <a:ext cx="2857501" cy="6299500"/>
          </a:xfrm>
          <a:prstGeom prst="rect">
            <a:avLst/>
          </a:prstGeom>
          <a:solidFill>
            <a:srgbClr val="F2F2F2">
              <a:alpha val="30000"/>
            </a:srgbClr>
          </a:solidFill>
          <a:ln w="12700">
            <a:miter lim="400000"/>
          </a:ln>
        </p:spPr>
        <p:txBody>
          <a:bodyPr lIns="45718" tIns="45718" rIns="45718" bIns="45718" anchor="ctr"/>
          <a:lstStyle/>
          <a:p>
            <a:pPr algn="ctr">
              <a:defRPr>
                <a:solidFill>
                  <a:srgbClr val="FFFFFF"/>
                </a:solidFill>
              </a:defRPr>
            </a:pPr>
          </a:p>
        </p:txBody>
      </p:sp>
      <p:pic>
        <p:nvPicPr>
          <p:cNvPr id="5" name="Immagine 6" descr="Immagine 6"/>
          <p:cNvPicPr>
            <a:picLocks noChangeAspect="1"/>
          </p:cNvPicPr>
          <p:nvPr/>
        </p:nvPicPr>
        <p:blipFill>
          <a:blip r:embed="rId2">
            <a:extLst/>
          </a:blip>
          <a:stretch>
            <a:fillRect/>
          </a:stretch>
        </p:blipFill>
        <p:spPr>
          <a:xfrm>
            <a:off x="0" y="6174806"/>
            <a:ext cx="3707477" cy="683194"/>
          </a:xfrm>
          <a:prstGeom prst="rect">
            <a:avLst/>
          </a:prstGeom>
          <a:ln w="12700">
            <a:miter lim="400000"/>
          </a:ln>
        </p:spPr>
      </p:pic>
      <p:sp>
        <p:nvSpPr>
          <p:cNvPr id="6" name="Rettangolo 8"/>
          <p:cNvSpPr/>
          <p:nvPr/>
        </p:nvSpPr>
        <p:spPr>
          <a:xfrm rot="16200000">
            <a:off x="6073140" y="76728"/>
            <a:ext cx="45720" cy="12192000"/>
          </a:xfrm>
          <a:prstGeom prst="rect">
            <a:avLst/>
          </a:prstGeom>
          <a:solidFill>
            <a:srgbClr val="00ACB6"/>
          </a:solidFill>
          <a:ln w="12700">
            <a:miter lim="400000"/>
          </a:ln>
        </p:spPr>
        <p:txBody>
          <a:bodyPr lIns="45718" tIns="45718" rIns="45718" bIns="45718" anchor="ctr"/>
          <a:lstStyle/>
          <a:p>
            <a:pPr algn="ctr">
              <a:defRPr>
                <a:solidFill>
                  <a:srgbClr val="FFFFFF"/>
                </a:solidFill>
              </a:defRPr>
            </a:pPr>
          </a:p>
        </p:txBody>
      </p:sp>
      <p:sp>
        <p:nvSpPr>
          <p:cNvPr id="7" name="Titolo Testo"/>
          <p:cNvSpPr txBox="1"/>
          <p:nvPr>
            <p:ph type="title"/>
          </p:nvPr>
        </p:nvSpPr>
        <p:spPr>
          <a:xfrm>
            <a:off x="609600" y="0"/>
            <a:ext cx="10972800" cy="1417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p>
            <a:pPr/>
            <a:r>
              <a:t>Titolo Testo</a:t>
            </a:r>
          </a:p>
        </p:txBody>
      </p:sp>
      <p:sp>
        <p:nvSpPr>
          <p:cNvPr id="8" name="Corpo livello uno…"/>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9" name="Numero diapositiva"/>
          <p:cNvSpPr txBox="1"/>
          <p:nvPr>
            <p:ph type="sldNum" sz="quarter" idx="2"/>
          </p:nvPr>
        </p:nvSpPr>
        <p:spPr>
          <a:xfrm>
            <a:off x="5892800" y="6172200"/>
            <a:ext cx="2844800" cy="368301"/>
          </a:xfrm>
          <a:prstGeom prst="rect">
            <a:avLst/>
          </a:prstGeom>
          <a:ln w="12700">
            <a:miter lim="400000"/>
          </a:ln>
        </p:spPr>
        <p:txBody>
          <a:bodyPr wrap="none" lIns="45718" tIns="45718" rIns="45718" bIns="45718" anchor="ctr">
            <a:spAutoFit/>
          </a:bodyPr>
          <a:lstStyle>
            <a:lvl1pPr algn="r">
              <a:defRPr sz="1000">
                <a:solidFill>
                  <a:srgbClr val="FFFFFF"/>
                </a:solidFill>
                <a:latin typeface="+mn-lt"/>
                <a:ea typeface="+mn-ea"/>
                <a:cs typeface="+mn-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1pPr>
      <a:lvl2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2pPr>
      <a:lvl3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3pPr>
      <a:lvl4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4pPr>
      <a:lvl5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5pPr>
      <a:lvl6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6pPr>
      <a:lvl7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7pPr>
      <a:lvl8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8pPr>
      <a:lvl9pPr marL="0" marR="0" indent="0" algn="l" defTabSz="914400" rtl="0" latinLnBrk="0">
        <a:lnSpc>
          <a:spcPct val="85000"/>
        </a:lnSpc>
        <a:spcBef>
          <a:spcPts val="0"/>
        </a:spcBef>
        <a:spcAft>
          <a:spcPts val="0"/>
        </a:spcAft>
        <a:buClrTx/>
        <a:buSzTx/>
        <a:buFontTx/>
        <a:buNone/>
        <a:tabLst/>
        <a:defRPr b="0" baseline="0" cap="none" i="0" spc="-50" strike="noStrike" sz="8000" u="none">
          <a:solidFill>
            <a:srgbClr val="262626"/>
          </a:solidFill>
          <a:uFillTx/>
          <a:latin typeface="Calibri Light"/>
          <a:ea typeface="Calibri Light"/>
          <a:cs typeface="Calibri Light"/>
          <a:sym typeface="Calibri Light"/>
        </a:defRPr>
      </a:lvl9pPr>
    </p:titleStyle>
    <p:bodyStyle>
      <a:lvl1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455F51"/>
          </a:solidFill>
          <a:uFillTx/>
          <a:latin typeface="Calibri Light"/>
          <a:ea typeface="Calibri Light"/>
          <a:cs typeface="Calibri Light"/>
          <a:sym typeface="Calibri Light"/>
        </a:defRPr>
      </a:lvl1pPr>
      <a:lvl2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455F51"/>
          </a:solidFill>
          <a:uFillTx/>
          <a:latin typeface="Calibri Light"/>
          <a:ea typeface="Calibri Light"/>
          <a:cs typeface="Calibri Light"/>
          <a:sym typeface="Calibri Light"/>
        </a:defRPr>
      </a:lvl2pPr>
      <a:lvl3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455F51"/>
          </a:solidFill>
          <a:uFillTx/>
          <a:latin typeface="Calibri Light"/>
          <a:ea typeface="Calibri Light"/>
          <a:cs typeface="Calibri Light"/>
          <a:sym typeface="Calibri Light"/>
        </a:defRPr>
      </a:lvl3pPr>
      <a:lvl4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455F51"/>
          </a:solidFill>
          <a:uFillTx/>
          <a:latin typeface="Calibri Light"/>
          <a:ea typeface="Calibri Light"/>
          <a:cs typeface="Calibri Light"/>
          <a:sym typeface="Calibri Light"/>
        </a:defRPr>
      </a:lvl4pPr>
      <a:lvl5pPr marL="0" marR="0" indent="0" algn="l" defTabSz="914400" rtl="0" latinLnBrk="0">
        <a:lnSpc>
          <a:spcPct val="90000"/>
        </a:lnSpc>
        <a:spcBef>
          <a:spcPts val="1200"/>
        </a:spcBef>
        <a:spcAft>
          <a:spcPts val="0"/>
        </a:spcAft>
        <a:buClrTx/>
        <a:buSzTx/>
        <a:buFontTx/>
        <a:buNone/>
        <a:tabLst/>
        <a:defRPr b="0" baseline="0" cap="all" i="0" spc="200" strike="noStrike" sz="2400" u="none">
          <a:solidFill>
            <a:srgbClr val="455F51"/>
          </a:solidFill>
          <a:uFillTx/>
          <a:latin typeface="Calibri Light"/>
          <a:ea typeface="Calibri Light"/>
          <a:cs typeface="Calibri Light"/>
          <a:sym typeface="Calibri Light"/>
        </a:defRPr>
      </a:lvl5pPr>
      <a:lvl6pPr marL="1263285" marR="0" indent="-391884" algn="l" defTabSz="914400" rtl="0" latinLnBrk="0">
        <a:lnSpc>
          <a:spcPct val="90000"/>
        </a:lnSpc>
        <a:spcBef>
          <a:spcPts val="1200"/>
        </a:spcBef>
        <a:spcAft>
          <a:spcPts val="0"/>
        </a:spcAft>
        <a:buClrTx/>
        <a:buSzPct val="100000"/>
        <a:buFontTx/>
        <a:buChar char="◦"/>
        <a:tabLst/>
        <a:defRPr b="0" baseline="0" cap="all" i="0" spc="200" strike="noStrike" sz="2400" u="none">
          <a:solidFill>
            <a:srgbClr val="455F51"/>
          </a:solidFill>
          <a:uFillTx/>
          <a:latin typeface="Calibri Light"/>
          <a:ea typeface="Calibri Light"/>
          <a:cs typeface="Calibri Light"/>
          <a:sym typeface="Calibri Light"/>
        </a:defRPr>
      </a:lvl6pPr>
      <a:lvl7pPr marL="1463285" marR="0" indent="-391884" algn="l" defTabSz="914400" rtl="0" latinLnBrk="0">
        <a:lnSpc>
          <a:spcPct val="90000"/>
        </a:lnSpc>
        <a:spcBef>
          <a:spcPts val="1200"/>
        </a:spcBef>
        <a:spcAft>
          <a:spcPts val="0"/>
        </a:spcAft>
        <a:buClrTx/>
        <a:buSzPct val="100000"/>
        <a:buFontTx/>
        <a:buChar char="◦"/>
        <a:tabLst/>
        <a:defRPr b="0" baseline="0" cap="all" i="0" spc="200" strike="noStrike" sz="2400" u="none">
          <a:solidFill>
            <a:srgbClr val="455F51"/>
          </a:solidFill>
          <a:uFillTx/>
          <a:latin typeface="Calibri Light"/>
          <a:ea typeface="Calibri Light"/>
          <a:cs typeface="Calibri Light"/>
          <a:sym typeface="Calibri Light"/>
        </a:defRPr>
      </a:lvl7pPr>
      <a:lvl8pPr marL="1663284" marR="0" indent="-391884" algn="l" defTabSz="914400" rtl="0" latinLnBrk="0">
        <a:lnSpc>
          <a:spcPct val="90000"/>
        </a:lnSpc>
        <a:spcBef>
          <a:spcPts val="1200"/>
        </a:spcBef>
        <a:spcAft>
          <a:spcPts val="0"/>
        </a:spcAft>
        <a:buClrTx/>
        <a:buSzPct val="100000"/>
        <a:buFontTx/>
        <a:buChar char="◦"/>
        <a:tabLst/>
        <a:defRPr b="0" baseline="0" cap="all" i="0" spc="200" strike="noStrike" sz="2400" u="none">
          <a:solidFill>
            <a:srgbClr val="455F51"/>
          </a:solidFill>
          <a:uFillTx/>
          <a:latin typeface="Calibri Light"/>
          <a:ea typeface="Calibri Light"/>
          <a:cs typeface="Calibri Light"/>
          <a:sym typeface="Calibri Light"/>
        </a:defRPr>
      </a:lvl8pPr>
      <a:lvl9pPr marL="1863284" marR="0" indent="-391884" algn="l" defTabSz="914400" rtl="0" latinLnBrk="0">
        <a:lnSpc>
          <a:spcPct val="90000"/>
        </a:lnSpc>
        <a:spcBef>
          <a:spcPts val="1200"/>
        </a:spcBef>
        <a:spcAft>
          <a:spcPts val="0"/>
        </a:spcAft>
        <a:buClrTx/>
        <a:buSzPct val="100000"/>
        <a:buFontTx/>
        <a:buChar char="◦"/>
        <a:tabLst/>
        <a:defRPr b="0" baseline="0" cap="all" i="0" spc="200" strike="noStrike" sz="2400" u="none">
          <a:solidFill>
            <a:srgbClr val="455F51"/>
          </a:solidFill>
          <a:uFillTx/>
          <a:latin typeface="Calibri Light"/>
          <a:ea typeface="Calibri Light"/>
          <a:cs typeface="Calibri Light"/>
          <a:sym typeface="Calibri Light"/>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jpeg"/><Relationship Id="rId4"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jpeg"/><Relationship Id="rId6"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2.tif"/><Relationship Id="rId4" Type="http://schemas.openxmlformats.org/officeDocument/2006/relationships/image" Target="../media/image13.tif"/><Relationship Id="rId5" Type="http://schemas.openxmlformats.org/officeDocument/2006/relationships/image" Target="../media/image14.tif"/><Relationship Id="rId6" Type="http://schemas.openxmlformats.org/officeDocument/2006/relationships/image" Target="../media/image15.tif"/><Relationship Id="rId7" Type="http://schemas.openxmlformats.org/officeDocument/2006/relationships/image" Target="../media/image16.tif"/><Relationship Id="rId8" Type="http://schemas.openxmlformats.org/officeDocument/2006/relationships/image" Target="../media/image3.jpeg"/><Relationship Id="rId9" Type="http://schemas.openxmlformats.org/officeDocument/2006/relationships/image" Target="../media/image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3.jpeg"/><Relationship Id="rId6"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tif"/><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image" Target="../media/image21.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8.jpeg"/><Relationship Id="rId5" Type="http://schemas.openxmlformats.org/officeDocument/2006/relationships/image" Target="../media/image3.jpeg"/><Relationship Id="rId6" Type="http://schemas.openxmlformats.org/officeDocument/2006/relationships/image" Target="../media/image1.tif"/><Relationship Id="rId7"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2.tif"/><Relationship Id="rId4" Type="http://schemas.openxmlformats.org/officeDocument/2006/relationships/image" Target="../media/image23.tif"/><Relationship Id="rId5" Type="http://schemas.openxmlformats.org/officeDocument/2006/relationships/image" Target="../media/image24.tif"/><Relationship Id="rId6"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5.tif"/><Relationship Id="rId4" Type="http://schemas.openxmlformats.org/officeDocument/2006/relationships/image" Target="../media/image26.tif"/><Relationship Id="rId5" Type="http://schemas.openxmlformats.org/officeDocument/2006/relationships/image" Target="../media/image27.tif"/><Relationship Id="rId6" Type="http://schemas.openxmlformats.org/officeDocument/2006/relationships/image" Target="../media/image3.jpeg"/><Relationship Id="rId7"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tif"/><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3.jpeg"/><Relationship Id="rId4" Type="http://schemas.openxmlformats.org/officeDocument/2006/relationships/image" Target="../media/image28.tif"/><Relationship Id="rId5" Type="http://schemas.openxmlformats.org/officeDocument/2006/relationships/image" Target="../media/image29.tif"/><Relationship Id="rId6" Type="http://schemas.openxmlformats.org/officeDocument/2006/relationships/image" Target="../media/image30.tif"/><Relationship Id="rId7" Type="http://schemas.openxmlformats.org/officeDocument/2006/relationships/image" Target="../media/image31.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0.jpeg"/><Relationship Id="rId5" Type="http://schemas.openxmlformats.org/officeDocument/2006/relationships/video" Target="../media/media1.mov"/><Relationship Id="rId6" Type="http://schemas.microsoft.com/office/2007/relationships/media" Target="../media/media1.mov"/><Relationship Id="rId7"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1.tif"/><Relationship Id="rId4" Type="http://schemas.openxmlformats.org/officeDocument/2006/relationships/image" Target="../media/image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2.tif"/><Relationship Id="rId4" Type="http://schemas.openxmlformats.org/officeDocument/2006/relationships/image" Target="../media/image33.tif"/><Relationship Id="rId5" Type="http://schemas.openxmlformats.org/officeDocument/2006/relationships/image" Target="../media/image34.tif"/><Relationship Id="rId6" Type="http://schemas.openxmlformats.org/officeDocument/2006/relationships/image" Target="../media/image35.tif"/><Relationship Id="rId7" Type="http://schemas.openxmlformats.org/officeDocument/2006/relationships/image" Target="../media/image3.jpeg"/><Relationship Id="rId8" Type="http://schemas.openxmlformats.org/officeDocument/2006/relationships/image" Target="../media/image1.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jpeg"/><Relationship Id="rId4" Type="http://schemas.openxmlformats.org/officeDocument/2006/relationships/image" Target="../media/image1.tif"/><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6.tif"/><Relationship Id="rId4" Type="http://schemas.openxmlformats.org/officeDocument/2006/relationships/image" Target="../media/image37.tif"/><Relationship Id="rId5" Type="http://schemas.openxmlformats.org/officeDocument/2006/relationships/image" Target="../media/image38.tif"/><Relationship Id="rId6" Type="http://schemas.openxmlformats.org/officeDocument/2006/relationships/image" Target="../media/image39.tif"/><Relationship Id="rId7" Type="http://schemas.openxmlformats.org/officeDocument/2006/relationships/image" Target="../media/image40.tif"/><Relationship Id="rId8" Type="http://schemas.openxmlformats.org/officeDocument/2006/relationships/image" Target="../media/image3.jpeg"/><Relationship Id="rId9" Type="http://schemas.openxmlformats.org/officeDocument/2006/relationships/image" Target="../media/image1.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tif"/><Relationship Id="rId3" Type="http://schemas.openxmlformats.org/officeDocument/2006/relationships/image" Target="../media/image42.tif"/><Relationship Id="rId4" Type="http://schemas.openxmlformats.org/officeDocument/2006/relationships/image" Target="../media/image2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3.tif"/><Relationship Id="rId4" Type="http://schemas.openxmlformats.org/officeDocument/2006/relationships/image" Target="../media/image44.tif"/><Relationship Id="rId5" Type="http://schemas.openxmlformats.org/officeDocument/2006/relationships/image" Target="../media/image45.tif"/><Relationship Id="rId6" Type="http://schemas.openxmlformats.org/officeDocument/2006/relationships/image" Target="../media/image46.tif"/><Relationship Id="rId7" Type="http://schemas.openxmlformats.org/officeDocument/2006/relationships/image" Target="../media/image3.jpeg"/><Relationship Id="rId8" Type="http://schemas.openxmlformats.org/officeDocument/2006/relationships/image" Target="../media/image1.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7.tif"/><Relationship Id="rId4" Type="http://schemas.openxmlformats.org/officeDocument/2006/relationships/image" Target="../media/image48.tif"/><Relationship Id="rId5" Type="http://schemas.openxmlformats.org/officeDocument/2006/relationships/image" Target="../media/image49.tif"/><Relationship Id="rId6" Type="http://schemas.openxmlformats.org/officeDocument/2006/relationships/image" Target="../media/image50.tif"/><Relationship Id="rId7" Type="http://schemas.openxmlformats.org/officeDocument/2006/relationships/image" Target="../media/image51.tif"/><Relationship Id="rId8" Type="http://schemas.openxmlformats.org/officeDocument/2006/relationships/image" Target="../media/image52.tif"/><Relationship Id="rId9" Type="http://schemas.openxmlformats.org/officeDocument/2006/relationships/image" Target="../media/image3.jpeg"/><Relationship Id="rId10" Type="http://schemas.openxmlformats.org/officeDocument/2006/relationships/image" Target="../media/image1.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53.tif"/><Relationship Id="rId4" Type="http://schemas.openxmlformats.org/officeDocument/2006/relationships/image" Target="../media/image54.tif"/><Relationship Id="rId5" Type="http://schemas.openxmlformats.org/officeDocument/2006/relationships/image" Target="../media/image55.tif"/><Relationship Id="rId6" Type="http://schemas.openxmlformats.org/officeDocument/2006/relationships/image" Target="../media/image3.jpeg"/><Relationship Id="rId7" Type="http://schemas.openxmlformats.org/officeDocument/2006/relationships/image" Target="../media/image1.tif"/><Relationship Id="rId8" Type="http://schemas.openxmlformats.org/officeDocument/2006/relationships/image" Target="../media/image56.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1.tif"/><Relationship Id="rId6"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jpeg"/><Relationship Id="rId4" Type="http://schemas.openxmlformats.org/officeDocument/2006/relationships/image" Target="../media/image1.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jpeg"/><Relationship Id="rId4"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jpeg"/><Relationship Id="rId4" Type="http://schemas.openxmlformats.org/officeDocument/2006/relationships/image" Target="../media/image1.png"/><Relationship Id="rId5" Type="http://schemas.openxmlformats.org/officeDocument/2006/relationships/image" Target="../media/image1.tif"/><Relationship Id="rId6"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3.jpeg"/><Relationship Id="rId7"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6.tif"/><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3.jpeg"/><Relationship Id="rId7"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1.tif"/><Relationship Id="rId7" Type="http://schemas.openxmlformats.org/officeDocument/2006/relationships/image" Target="../media/image3.png"/><Relationship Id="rId8" Type="http://schemas.openxmlformats.org/officeDocument/2006/relationships/image" Target="../media/image6.jpeg"/><Relationship Id="rId9" Type="http://schemas.openxmlformats.org/officeDocument/2006/relationships/image" Target="../media/image11.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4.jpeg"/><Relationship Id="rId5" Type="http://schemas.openxmlformats.org/officeDocument/2006/relationships/image" Target="../media/image7.jpeg"/><Relationship Id="rId6" Type="http://schemas.openxmlformats.org/officeDocument/2006/relationships/image" Target="../media/image1.tif"/><Relationship Id="rId7"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itolo 2"/>
          <p:cNvSpPr txBox="1"/>
          <p:nvPr>
            <p:ph type="title"/>
          </p:nvPr>
        </p:nvSpPr>
        <p:spPr>
          <a:xfrm>
            <a:off x="5539607" y="655353"/>
            <a:ext cx="6362375" cy="2339789"/>
          </a:xfrm>
          <a:prstGeom prst="rect">
            <a:avLst/>
          </a:prstGeom>
        </p:spPr>
        <p:txBody>
          <a:bodyPr/>
          <a:lstStyle/>
          <a:p>
            <a:pPr algn="ctr" defTabSz="795527">
              <a:defRPr spc="-87" sz="5220"/>
            </a:pPr>
            <a:r>
              <a:t>Endoscopic option for </a:t>
            </a:r>
          </a:p>
          <a:p>
            <a:pPr algn="ctr" defTabSz="795527">
              <a:defRPr spc="-87" sz="5220"/>
            </a:pPr>
            <a:r>
              <a:t>IWL or WR</a:t>
            </a:r>
          </a:p>
        </p:txBody>
      </p:sp>
      <p:sp>
        <p:nvSpPr>
          <p:cNvPr id="167" name="Sottotitolo 3"/>
          <p:cNvSpPr txBox="1"/>
          <p:nvPr>
            <p:ph type="body" sz="quarter" idx="1"/>
          </p:nvPr>
        </p:nvSpPr>
        <p:spPr>
          <a:xfrm>
            <a:off x="6457654" y="3903405"/>
            <a:ext cx="4526281" cy="1279653"/>
          </a:xfrm>
          <a:prstGeom prst="rect">
            <a:avLst/>
          </a:prstGeom>
        </p:spPr>
        <p:txBody>
          <a:bodyPr/>
          <a:lstStyle/>
          <a:p>
            <a:pPr defTabSz="822959">
              <a:lnSpc>
                <a:spcPct val="72000"/>
              </a:lnSpc>
              <a:spcBef>
                <a:spcPts val="1000"/>
              </a:spcBef>
              <a:defRPr spc="90" sz="1260"/>
            </a:pPr>
            <a:r>
              <a:t>                         Giovanni Galasso</a:t>
            </a:r>
            <a:endParaRPr spc="180" sz="1440"/>
          </a:p>
          <a:p>
            <a:pPr defTabSz="822959">
              <a:lnSpc>
                <a:spcPct val="72000"/>
              </a:lnSpc>
              <a:spcBef>
                <a:spcPts val="1000"/>
              </a:spcBef>
              <a:defRPr b="1" spc="180" sz="2520">
                <a:solidFill>
                  <a:srgbClr val="00ACB6"/>
                </a:solidFill>
              </a:defRPr>
            </a:pPr>
          </a:p>
          <a:p>
            <a:pPr algn="ctr" defTabSz="822959">
              <a:lnSpc>
                <a:spcPct val="72000"/>
              </a:lnSpc>
              <a:spcBef>
                <a:spcPts val="1000"/>
              </a:spcBef>
              <a:defRPr spc="90" sz="989">
                <a:latin typeface="+mn-lt"/>
                <a:ea typeface="+mn-ea"/>
                <a:cs typeface="+mn-cs"/>
                <a:sym typeface="Calibri"/>
              </a:defRPr>
            </a:pPr>
            <a:r>
              <a:t>Chief of Endoscopy Unit, Gastroenterology and  Gastrointestinal Unit</a:t>
            </a:r>
            <a:endParaRPr spc="179" sz="809"/>
          </a:p>
          <a:p>
            <a:pPr algn="ctr" defTabSz="822959">
              <a:lnSpc>
                <a:spcPct val="72000"/>
              </a:lnSpc>
              <a:spcBef>
                <a:spcPts val="1000"/>
              </a:spcBef>
              <a:defRPr spc="90" sz="989">
                <a:latin typeface="+mn-lt"/>
                <a:ea typeface="+mn-ea"/>
                <a:cs typeface="+mn-cs"/>
                <a:sym typeface="Calibri"/>
              </a:defRPr>
            </a:pPr>
            <a:r>
              <a:t>Pineta Grande Hospital CastelVolturno </a:t>
            </a:r>
          </a:p>
        </p:txBody>
      </p:sp>
      <p:pic>
        <p:nvPicPr>
          <p:cNvPr id="168" name="Immagine" descr="Immagine"/>
          <p:cNvPicPr>
            <a:picLocks noChangeAspect="1"/>
          </p:cNvPicPr>
          <p:nvPr/>
        </p:nvPicPr>
        <p:blipFill>
          <a:blip r:embed="rId2">
            <a:extLst/>
          </a:blip>
          <a:stretch>
            <a:fillRect/>
          </a:stretch>
        </p:blipFill>
        <p:spPr>
          <a:xfrm>
            <a:off x="5443319" y="5795789"/>
            <a:ext cx="2300350" cy="996641"/>
          </a:xfrm>
          <a:prstGeom prst="rect">
            <a:avLst/>
          </a:prstGeom>
          <a:ln w="12700">
            <a:miter lim="400000"/>
          </a:ln>
        </p:spPr>
      </p:pic>
      <p:pic>
        <p:nvPicPr>
          <p:cNvPr id="169" name="Picture 2" descr="Picture 2"/>
          <p:cNvPicPr>
            <a:picLocks noChangeAspect="1"/>
          </p:cNvPicPr>
          <p:nvPr/>
        </p:nvPicPr>
        <p:blipFill>
          <a:blip r:embed="rId3">
            <a:extLst/>
          </a:blip>
          <a:stretch>
            <a:fillRect/>
          </a:stretch>
        </p:blipFill>
        <p:spPr>
          <a:xfrm>
            <a:off x="10878842" y="5663193"/>
            <a:ext cx="1169560" cy="109061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egnaposto testo 2"/>
          <p:cNvSpPr txBox="1"/>
          <p:nvPr>
            <p:ph type="body" sz="quarter" idx="4294967295"/>
          </p:nvPr>
        </p:nvSpPr>
        <p:spPr>
          <a:xfrm>
            <a:off x="18221" y="1437923"/>
            <a:ext cx="4938714" cy="736601"/>
          </a:xfrm>
          <a:prstGeom prst="rect">
            <a:avLst/>
          </a:prstGeom>
        </p:spPr>
        <p:txBody>
          <a:bodyPr/>
          <a:lstStyle>
            <a:lvl1pPr algn="ctr"/>
          </a:lstStyle>
          <a:p>
            <a:pPr/>
            <a:r>
              <a:t>PATIENTS WITH ANASTOMOSIS	</a:t>
            </a:r>
          </a:p>
        </p:txBody>
      </p:sp>
      <p:sp>
        <p:nvSpPr>
          <p:cNvPr id="288" name="Segnaposto contenuto 3"/>
          <p:cNvSpPr txBox="1"/>
          <p:nvPr/>
        </p:nvSpPr>
        <p:spPr>
          <a:xfrm>
            <a:off x="373806" y="2040674"/>
            <a:ext cx="4937765" cy="337820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91437" indent="-91437" defTabSz="914400">
              <a:lnSpc>
                <a:spcPct val="90000"/>
              </a:lnSpc>
              <a:spcBef>
                <a:spcPts val="1200"/>
              </a:spcBef>
              <a:buClr>
                <a:schemeClr val="accent1"/>
              </a:buClr>
              <a:buSzPct val="100000"/>
              <a:buFont typeface="Trebuchet MS"/>
              <a:buChar char="❑"/>
              <a:defRPr sz="2000">
                <a:solidFill>
                  <a:srgbClr val="404040"/>
                </a:solidFill>
                <a:latin typeface="+mn-lt"/>
                <a:ea typeface="+mn-ea"/>
                <a:cs typeface="+mn-cs"/>
                <a:sym typeface="Calibri"/>
              </a:defRPr>
            </a:pPr>
            <a:r>
              <a:t> Scleroter</a:t>
            </a:r>
            <a:r>
              <a:t>apy</a:t>
            </a:r>
          </a:p>
          <a:p>
            <a:pPr marL="91437" indent="-91437" defTabSz="914400">
              <a:lnSpc>
                <a:spcPct val="90000"/>
              </a:lnSpc>
              <a:spcBef>
                <a:spcPts val="1200"/>
              </a:spcBef>
              <a:buClr>
                <a:schemeClr val="accent1"/>
              </a:buClr>
              <a:buSzPct val="100000"/>
              <a:buFont typeface="Trebuchet MS"/>
              <a:buChar char="❑"/>
              <a:defRPr sz="2000">
                <a:solidFill>
                  <a:srgbClr val="404040"/>
                </a:solidFill>
                <a:latin typeface="+mn-lt"/>
                <a:ea typeface="+mn-ea"/>
                <a:cs typeface="+mn-cs"/>
                <a:sym typeface="Calibri"/>
              </a:defRPr>
            </a:pPr>
            <a:r>
              <a:t> Cr</a:t>
            </a:r>
            <a:r>
              <a:t>y</a:t>
            </a:r>
            <a:r>
              <a:t>oabla</a:t>
            </a:r>
            <a:r>
              <a:t>tion</a:t>
            </a:r>
          </a:p>
          <a:p>
            <a:pPr marL="91437" indent="-91437" defTabSz="914400">
              <a:lnSpc>
                <a:spcPct val="90000"/>
              </a:lnSpc>
              <a:spcBef>
                <a:spcPts val="1200"/>
              </a:spcBef>
              <a:buClr>
                <a:schemeClr val="accent1"/>
              </a:buClr>
              <a:buSzPct val="100000"/>
              <a:buFont typeface="Trebuchet MS"/>
              <a:buChar char="❑"/>
              <a:defRPr sz="2000">
                <a:solidFill>
                  <a:srgbClr val="404040"/>
                </a:solidFill>
                <a:latin typeface="+mn-lt"/>
                <a:ea typeface="+mn-ea"/>
                <a:cs typeface="+mn-cs"/>
                <a:sym typeface="Calibri"/>
              </a:defRPr>
            </a:pPr>
            <a:r>
              <a:t> OVESCO</a:t>
            </a:r>
          </a:p>
          <a:p>
            <a:pPr marL="91437" indent="-91437" defTabSz="914400">
              <a:lnSpc>
                <a:spcPct val="90000"/>
              </a:lnSpc>
              <a:spcBef>
                <a:spcPts val="1200"/>
              </a:spcBef>
              <a:buClr>
                <a:schemeClr val="accent1"/>
              </a:buClr>
              <a:buSzPct val="100000"/>
              <a:buFont typeface="Trebuchet MS"/>
              <a:buChar char="❑"/>
              <a:defRPr sz="2000">
                <a:solidFill>
                  <a:srgbClr val="404040"/>
                </a:solidFill>
                <a:latin typeface="+mn-lt"/>
                <a:ea typeface="+mn-ea"/>
                <a:cs typeface="+mn-cs"/>
                <a:sym typeface="Calibri"/>
              </a:defRPr>
            </a:pPr>
            <a:r>
              <a:t> APC</a:t>
            </a:r>
          </a:p>
          <a:p>
            <a:pPr marL="91437" indent="-91437" defTabSz="914400">
              <a:lnSpc>
                <a:spcPct val="90000"/>
              </a:lnSpc>
              <a:spcBef>
                <a:spcPts val="1200"/>
              </a:spcBef>
              <a:buClr>
                <a:schemeClr val="accent1"/>
              </a:buClr>
              <a:buSzPct val="100000"/>
              <a:buFont typeface="Trebuchet MS"/>
              <a:buChar char="❑"/>
              <a:defRPr sz="2000">
                <a:solidFill>
                  <a:srgbClr val="404040"/>
                </a:solidFill>
                <a:latin typeface="+mn-lt"/>
                <a:ea typeface="+mn-ea"/>
                <a:cs typeface="+mn-cs"/>
                <a:sym typeface="Calibri"/>
              </a:defRPr>
            </a:pPr>
            <a:r>
              <a:t> SUTURING : TORe  ; P-TORe </a:t>
            </a:r>
          </a:p>
        </p:txBody>
      </p:sp>
      <p:sp>
        <p:nvSpPr>
          <p:cNvPr id="289" name="CasellaDiTesto 6"/>
          <p:cNvSpPr txBox="1"/>
          <p:nvPr/>
        </p:nvSpPr>
        <p:spPr>
          <a:xfrm>
            <a:off x="2256491" y="360464"/>
            <a:ext cx="8116112" cy="4970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HOW? </a:t>
            </a:r>
          </a:p>
        </p:txBody>
      </p:sp>
      <p:sp>
        <p:nvSpPr>
          <p:cNvPr id="290" name="Rettangolo 7"/>
          <p:cNvSpPr/>
          <p:nvPr/>
        </p:nvSpPr>
        <p:spPr>
          <a:xfrm>
            <a:off x="181693" y="3198755"/>
            <a:ext cx="3344090" cy="1062040"/>
          </a:xfrm>
          <a:prstGeom prst="rect">
            <a:avLst/>
          </a:prstGeom>
          <a:ln w="28575">
            <a:solidFill>
              <a:srgbClr val="FF0000"/>
            </a:solidFill>
          </a:ln>
        </p:spPr>
        <p:txBody>
          <a:bodyPr lIns="45718" tIns="45718" rIns="45718" bIns="45718" anchor="ctr"/>
          <a:lstStyle/>
          <a:p>
            <a:pPr algn="ctr">
              <a:defRPr>
                <a:solidFill>
                  <a:srgbClr val="FFFFFF"/>
                </a:solidFill>
                <a:latin typeface="+mn-lt"/>
                <a:ea typeface="+mn-ea"/>
                <a:cs typeface="+mn-cs"/>
                <a:sym typeface="Calibri"/>
              </a:defRPr>
            </a:pPr>
          </a:p>
        </p:txBody>
      </p:sp>
      <p:pic>
        <p:nvPicPr>
          <p:cNvPr id="291" name="Picture 2" descr="Picture 2"/>
          <p:cNvPicPr>
            <a:picLocks noChangeAspect="1"/>
          </p:cNvPicPr>
          <p:nvPr/>
        </p:nvPicPr>
        <p:blipFill>
          <a:blip r:embed="rId3">
            <a:extLst/>
          </a:blip>
          <a:stretch>
            <a:fillRect/>
          </a:stretch>
        </p:blipFill>
        <p:spPr>
          <a:xfrm>
            <a:off x="11021441" y="63678"/>
            <a:ext cx="1169561" cy="1090615"/>
          </a:xfrm>
          <a:prstGeom prst="rect">
            <a:avLst/>
          </a:prstGeom>
          <a:ln w="12700">
            <a:miter lim="400000"/>
          </a:ln>
        </p:spPr>
      </p:pic>
      <p:pic>
        <p:nvPicPr>
          <p:cNvPr id="292" name="Immagine" descr="Immagine"/>
          <p:cNvPicPr>
            <a:picLocks noChangeAspect="1"/>
          </p:cNvPicPr>
          <p:nvPr/>
        </p:nvPicPr>
        <p:blipFill>
          <a:blip r:embed="rId4">
            <a:extLst/>
          </a:blip>
          <a:stretch>
            <a:fillRect/>
          </a:stretch>
        </p:blipFill>
        <p:spPr>
          <a:xfrm>
            <a:off x="90182" y="111654"/>
            <a:ext cx="1933245" cy="837590"/>
          </a:xfrm>
          <a:prstGeom prst="rect">
            <a:avLst/>
          </a:prstGeom>
          <a:ln w="12700">
            <a:miter lim="400000"/>
          </a:ln>
        </p:spPr>
      </p:pic>
      <p:sp>
        <p:nvSpPr>
          <p:cNvPr id="293" name="PATIENTS WITH SLEEVE"/>
          <p:cNvSpPr txBox="1"/>
          <p:nvPr/>
        </p:nvSpPr>
        <p:spPr>
          <a:xfrm>
            <a:off x="4943285" y="1437923"/>
            <a:ext cx="3469488" cy="39246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defTabSz="914400">
              <a:lnSpc>
                <a:spcPct val="90000"/>
              </a:lnSpc>
              <a:spcBef>
                <a:spcPts val="1200"/>
              </a:spcBef>
              <a:defRPr cap="all" spc="200" sz="2400">
                <a:solidFill>
                  <a:srgbClr val="455F51"/>
                </a:solidFill>
                <a:latin typeface="Calibri Light"/>
                <a:ea typeface="Calibri Light"/>
                <a:cs typeface="Calibri Light"/>
                <a:sym typeface="Calibri Light"/>
              </a:defRPr>
            </a:lvl1pPr>
          </a:lstStyle>
          <a:p>
            <a:pPr/>
            <a:r>
              <a:t>PATIENTS WITH SLEEVE</a:t>
            </a:r>
          </a:p>
        </p:txBody>
      </p:sp>
      <p:sp>
        <p:nvSpPr>
          <p:cNvPr id="294" name="SUTURING : re -SLEEVE"/>
          <p:cNvSpPr txBox="1"/>
          <p:nvPr/>
        </p:nvSpPr>
        <p:spPr>
          <a:xfrm>
            <a:off x="5218488" y="2410805"/>
            <a:ext cx="3203519"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228600" indent="-228600">
              <a:buClr>
                <a:schemeClr val="accent1">
                  <a:lumOff val="12303"/>
                </a:schemeClr>
              </a:buClr>
              <a:buSzPct val="100000"/>
              <a:buChar char="★"/>
            </a:lvl1pPr>
          </a:lstStyle>
          <a:p>
            <a:pPr/>
            <a:r>
              <a:t> SUTURING : re -SLEEVE   </a:t>
            </a:r>
          </a:p>
        </p:txBody>
      </p:sp>
      <p:sp>
        <p:nvSpPr>
          <p:cNvPr id="295" name="PATIENTS WITH esg"/>
          <p:cNvSpPr txBox="1"/>
          <p:nvPr/>
        </p:nvSpPr>
        <p:spPr>
          <a:xfrm>
            <a:off x="8864566" y="1437923"/>
            <a:ext cx="2983862" cy="39246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defTabSz="914400">
              <a:lnSpc>
                <a:spcPct val="90000"/>
              </a:lnSpc>
              <a:spcBef>
                <a:spcPts val="1200"/>
              </a:spcBef>
              <a:defRPr cap="all" spc="200" sz="2400">
                <a:solidFill>
                  <a:srgbClr val="455F51"/>
                </a:solidFill>
                <a:latin typeface="Calibri Light"/>
                <a:ea typeface="Calibri Light"/>
                <a:cs typeface="Calibri Light"/>
                <a:sym typeface="Calibri Light"/>
              </a:defRPr>
            </a:lvl1pPr>
          </a:lstStyle>
          <a:p>
            <a:pPr/>
            <a:r>
              <a:t>PATIENTS WITH esg</a:t>
            </a:r>
          </a:p>
        </p:txBody>
      </p:sp>
      <p:sp>
        <p:nvSpPr>
          <p:cNvPr id="296" name="SUTURING : re -ESG"/>
          <p:cNvSpPr txBox="1"/>
          <p:nvPr/>
        </p:nvSpPr>
        <p:spPr>
          <a:xfrm>
            <a:off x="8989866" y="2606464"/>
            <a:ext cx="2733261"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228600" indent="-228600">
              <a:buClr>
                <a:schemeClr val="accent1">
                  <a:lumOff val="12303"/>
                </a:schemeClr>
              </a:buClr>
              <a:buSzPct val="100000"/>
              <a:buChar char="★"/>
            </a:lvl1pPr>
          </a:lstStyle>
          <a:p>
            <a:pPr/>
            <a:r>
              <a:t> SUTURING : re -ESG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87"/>
                                        </p:tgtEl>
                                        <p:attrNameLst>
                                          <p:attrName>style.visibility</p:attrName>
                                        </p:attrNameLst>
                                      </p:cBhvr>
                                      <p:to>
                                        <p:strVal val="visible"/>
                                      </p:to>
                                    </p:set>
                                    <p:anim calcmode="lin" valueType="num">
                                      <p:cBhvr>
                                        <p:cTn id="7" dur="1000" fill="hold"/>
                                        <p:tgtEl>
                                          <p:spTgt spid="287"/>
                                        </p:tgtEl>
                                        <p:attrNameLst>
                                          <p:attrName>ppt_x</p:attrName>
                                        </p:attrNameLst>
                                      </p:cBhvr>
                                      <p:tavLst>
                                        <p:tav tm="0">
                                          <p:val>
                                            <p:strVal val="0-#ppt_w/2"/>
                                          </p:val>
                                        </p:tav>
                                        <p:tav tm="100000">
                                          <p:val>
                                            <p:strVal val="#ppt_x"/>
                                          </p:val>
                                        </p:tav>
                                      </p:tavLst>
                                    </p:anim>
                                    <p:anim calcmode="lin" valueType="num">
                                      <p:cBhvr>
                                        <p:cTn id="8" dur="1000" fill="hold"/>
                                        <p:tgtEl>
                                          <p:spTgt spid="2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88">
                                            <p:bg/>
                                          </p:spTgt>
                                        </p:tgtEl>
                                        <p:attrNameLst>
                                          <p:attrName>style.visibility</p:attrName>
                                        </p:attrNameLst>
                                      </p:cBhvr>
                                      <p:to>
                                        <p:strVal val="visible"/>
                                      </p:to>
                                    </p:set>
                                    <p:anim calcmode="lin" valueType="num">
                                      <p:cBhvr>
                                        <p:cTn id="13" dur="500" fill="hold"/>
                                        <p:tgtEl>
                                          <p:spTgt spid="288">
                                            <p:bg/>
                                          </p:spTgt>
                                        </p:tgtEl>
                                        <p:attrNameLst>
                                          <p:attrName>ppt_x</p:attrName>
                                        </p:attrNameLst>
                                      </p:cBhvr>
                                      <p:tavLst>
                                        <p:tav tm="0">
                                          <p:val>
                                            <p:strVal val="0-#ppt_w/2"/>
                                          </p:val>
                                        </p:tav>
                                        <p:tav tm="100000">
                                          <p:val>
                                            <p:strVal val="#ppt_x"/>
                                          </p:val>
                                        </p:tav>
                                      </p:tavLst>
                                    </p:anim>
                                    <p:anim calcmode="lin" valueType="num">
                                      <p:cBhvr>
                                        <p:cTn id="14" dur="500" fill="hold"/>
                                        <p:tgtEl>
                                          <p:spTgt spid="288">
                                            <p:bg/>
                                          </p:spTgt>
                                        </p:tgtEl>
                                        <p:attrNameLst>
                                          <p:attrName>ppt_y</p:attrName>
                                        </p:attrNameLst>
                                      </p:cBhvr>
                                      <p:tavLst>
                                        <p:tav tm="0">
                                          <p:val>
                                            <p:strVal val="#ppt_y"/>
                                          </p:val>
                                        </p:tav>
                                        <p:tav tm="100000">
                                          <p:val>
                                            <p:strVal val="#ppt_y"/>
                                          </p:val>
                                        </p:tav>
                                      </p:tavLst>
                                    </p:anim>
                                  </p:childTnLst>
                                </p:cTn>
                              </p:par>
                              <p:par>
                                <p:cTn id="15" presetClass="entr" nodeType="withEffect" presetSubtype="8" presetID="2" grpId="2" fill="hold">
                                  <p:stCondLst>
                                    <p:cond delay="0"/>
                                  </p:stCondLst>
                                  <p:iterate type="el" backwards="0">
                                    <p:tmAbs val="0"/>
                                  </p:iterate>
                                  <p:childTnLst>
                                    <p:set>
                                      <p:cBhvr>
                                        <p:cTn id="16" fill="hold"/>
                                        <p:tgtEl>
                                          <p:spTgt spid="288">
                                            <p:txEl>
                                              <p:pRg st="0" end="0"/>
                                            </p:txEl>
                                          </p:spTgt>
                                        </p:tgtEl>
                                        <p:attrNameLst>
                                          <p:attrName>style.visibility</p:attrName>
                                        </p:attrNameLst>
                                      </p:cBhvr>
                                      <p:to>
                                        <p:strVal val="visible"/>
                                      </p:to>
                                    </p:set>
                                    <p:anim calcmode="lin" valueType="num">
                                      <p:cBhvr>
                                        <p:cTn id="17" dur="500" fill="hold"/>
                                        <p:tgtEl>
                                          <p:spTgt spid="288">
                                            <p:txEl>
                                              <p:pRg st="0" end="0"/>
                                            </p:txEl>
                                          </p:spTgt>
                                        </p:tgtEl>
                                        <p:attrNameLst>
                                          <p:attrName>ppt_x</p:attrName>
                                        </p:attrNameLst>
                                      </p:cBhvr>
                                      <p:tavLst>
                                        <p:tav tm="0">
                                          <p:val>
                                            <p:strVal val="0-#ppt_w/2"/>
                                          </p:val>
                                        </p:tav>
                                        <p:tav tm="100000">
                                          <p:val>
                                            <p:strVal val="#ppt_x"/>
                                          </p:val>
                                        </p:tav>
                                      </p:tavLst>
                                    </p:anim>
                                    <p:anim calcmode="lin" valueType="num">
                                      <p:cBhvr>
                                        <p:cTn id="18" dur="500" fill="hold"/>
                                        <p:tgtEl>
                                          <p:spTgt spid="288">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Class="entr" nodeType="afterEffect" presetSubtype="8" presetID="2" grpId="2" fill="hold">
                                  <p:stCondLst>
                                    <p:cond delay="0"/>
                                  </p:stCondLst>
                                  <p:iterate type="el" backwards="0">
                                    <p:tmAbs val="0"/>
                                  </p:iterate>
                                  <p:childTnLst>
                                    <p:set>
                                      <p:cBhvr>
                                        <p:cTn id="21" fill="hold"/>
                                        <p:tgtEl>
                                          <p:spTgt spid="288">
                                            <p:txEl>
                                              <p:pRg st="1" end="1"/>
                                            </p:txEl>
                                          </p:spTgt>
                                        </p:tgtEl>
                                        <p:attrNameLst>
                                          <p:attrName>style.visibility</p:attrName>
                                        </p:attrNameLst>
                                      </p:cBhvr>
                                      <p:to>
                                        <p:strVal val="visible"/>
                                      </p:to>
                                    </p:set>
                                    <p:anim calcmode="lin" valueType="num">
                                      <p:cBhvr>
                                        <p:cTn id="22" dur="500" fill="hold"/>
                                        <p:tgtEl>
                                          <p:spTgt spid="288">
                                            <p:txEl>
                                              <p:pRg st="1" end="1"/>
                                            </p:txEl>
                                          </p:spTgt>
                                        </p:tgtEl>
                                        <p:attrNameLst>
                                          <p:attrName>ppt_x</p:attrName>
                                        </p:attrNameLst>
                                      </p:cBhvr>
                                      <p:tavLst>
                                        <p:tav tm="0">
                                          <p:val>
                                            <p:strVal val="0-#ppt_w/2"/>
                                          </p:val>
                                        </p:tav>
                                        <p:tav tm="100000">
                                          <p:val>
                                            <p:strVal val="#ppt_x"/>
                                          </p:val>
                                        </p:tav>
                                      </p:tavLst>
                                    </p:anim>
                                    <p:anim calcmode="lin" valueType="num">
                                      <p:cBhvr>
                                        <p:cTn id="23" dur="500" fill="hold"/>
                                        <p:tgtEl>
                                          <p:spTgt spid="288">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Class="entr" nodeType="afterEffect" presetSubtype="8" presetID="2" grpId="2" fill="hold">
                                  <p:stCondLst>
                                    <p:cond delay="0"/>
                                  </p:stCondLst>
                                  <p:iterate type="el" backwards="0">
                                    <p:tmAbs val="0"/>
                                  </p:iterate>
                                  <p:childTnLst>
                                    <p:set>
                                      <p:cBhvr>
                                        <p:cTn id="26" fill="hold"/>
                                        <p:tgtEl>
                                          <p:spTgt spid="288">
                                            <p:txEl>
                                              <p:pRg st="2" end="2"/>
                                            </p:txEl>
                                          </p:spTgt>
                                        </p:tgtEl>
                                        <p:attrNameLst>
                                          <p:attrName>style.visibility</p:attrName>
                                        </p:attrNameLst>
                                      </p:cBhvr>
                                      <p:to>
                                        <p:strVal val="visible"/>
                                      </p:to>
                                    </p:set>
                                    <p:anim calcmode="lin" valueType="num">
                                      <p:cBhvr>
                                        <p:cTn id="27" dur="500" fill="hold"/>
                                        <p:tgtEl>
                                          <p:spTgt spid="288">
                                            <p:txEl>
                                              <p:pRg st="2" end="2"/>
                                            </p:txEl>
                                          </p:spTgt>
                                        </p:tgtEl>
                                        <p:attrNameLst>
                                          <p:attrName>ppt_x</p:attrName>
                                        </p:attrNameLst>
                                      </p:cBhvr>
                                      <p:tavLst>
                                        <p:tav tm="0">
                                          <p:val>
                                            <p:strVal val="0-#ppt_w/2"/>
                                          </p:val>
                                        </p:tav>
                                        <p:tav tm="100000">
                                          <p:val>
                                            <p:strVal val="#ppt_x"/>
                                          </p:val>
                                        </p:tav>
                                      </p:tavLst>
                                    </p:anim>
                                    <p:anim calcmode="lin" valueType="num">
                                      <p:cBhvr>
                                        <p:cTn id="28" dur="500" fill="hold"/>
                                        <p:tgtEl>
                                          <p:spTgt spid="2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2" fill="hold">
                                  <p:stCondLst>
                                    <p:cond delay="0"/>
                                  </p:stCondLst>
                                  <p:iterate type="el" backwards="0">
                                    <p:tmAbs val="0"/>
                                  </p:iterate>
                                  <p:childTnLst>
                                    <p:set>
                                      <p:cBhvr>
                                        <p:cTn id="32" fill="hold"/>
                                        <p:tgtEl>
                                          <p:spTgt spid="288">
                                            <p:txEl>
                                              <p:pRg st="3" end="3"/>
                                            </p:txEl>
                                          </p:spTgt>
                                        </p:tgtEl>
                                        <p:attrNameLst>
                                          <p:attrName>style.visibility</p:attrName>
                                        </p:attrNameLst>
                                      </p:cBhvr>
                                      <p:to>
                                        <p:strVal val="visible"/>
                                      </p:to>
                                    </p:set>
                                    <p:anim calcmode="lin" valueType="num">
                                      <p:cBhvr>
                                        <p:cTn id="33" dur="500" fill="hold"/>
                                        <p:tgtEl>
                                          <p:spTgt spid="288">
                                            <p:txEl>
                                              <p:pRg st="3" end="3"/>
                                            </p:txEl>
                                          </p:spTgt>
                                        </p:tgtEl>
                                        <p:attrNameLst>
                                          <p:attrName>ppt_x</p:attrName>
                                        </p:attrNameLst>
                                      </p:cBhvr>
                                      <p:tavLst>
                                        <p:tav tm="0">
                                          <p:val>
                                            <p:strVal val="0-#ppt_w/2"/>
                                          </p:val>
                                        </p:tav>
                                        <p:tav tm="100000">
                                          <p:val>
                                            <p:strVal val="#ppt_x"/>
                                          </p:val>
                                        </p:tav>
                                      </p:tavLst>
                                    </p:anim>
                                    <p:anim calcmode="lin" valueType="num">
                                      <p:cBhvr>
                                        <p:cTn id="34" dur="500" fill="hold"/>
                                        <p:tgtEl>
                                          <p:spTgt spid="2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 grpId="2" fill="hold">
                                  <p:stCondLst>
                                    <p:cond delay="0"/>
                                  </p:stCondLst>
                                  <p:iterate type="el" backwards="0">
                                    <p:tmAbs val="0"/>
                                  </p:iterate>
                                  <p:childTnLst>
                                    <p:set>
                                      <p:cBhvr>
                                        <p:cTn id="38" fill="hold"/>
                                        <p:tgtEl>
                                          <p:spTgt spid="288">
                                            <p:txEl>
                                              <p:pRg st="4" end="4"/>
                                            </p:txEl>
                                          </p:spTgt>
                                        </p:tgtEl>
                                        <p:attrNameLst>
                                          <p:attrName>style.visibility</p:attrName>
                                        </p:attrNameLst>
                                      </p:cBhvr>
                                      <p:to>
                                        <p:strVal val="visible"/>
                                      </p:to>
                                    </p:set>
                                    <p:anim calcmode="lin" valueType="num">
                                      <p:cBhvr>
                                        <p:cTn id="39" dur="500" fill="hold"/>
                                        <p:tgtEl>
                                          <p:spTgt spid="288">
                                            <p:txEl>
                                              <p:pRg st="4" end="4"/>
                                            </p:txEl>
                                          </p:spTgt>
                                        </p:tgtEl>
                                        <p:attrNameLst>
                                          <p:attrName>ppt_x</p:attrName>
                                        </p:attrNameLst>
                                      </p:cBhvr>
                                      <p:tavLst>
                                        <p:tav tm="0">
                                          <p:val>
                                            <p:strVal val="0-#ppt_w/2"/>
                                          </p:val>
                                        </p:tav>
                                        <p:tav tm="100000">
                                          <p:val>
                                            <p:strVal val="#ppt_x"/>
                                          </p:val>
                                        </p:tav>
                                      </p:tavLst>
                                    </p:anim>
                                    <p:anim calcmode="lin" valueType="num">
                                      <p:cBhvr>
                                        <p:cTn id="40" dur="500" fill="hold"/>
                                        <p:tgtEl>
                                          <p:spTgt spid="288">
                                            <p:txEl>
                                              <p:pRg st="4" end="4"/>
                                            </p:txEl>
                                          </p:spTgt>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Class="entr" nodeType="afterEffect" presetID="10" grpId="3" fill="hold">
                                  <p:stCondLst>
                                    <p:cond delay="0"/>
                                  </p:stCondLst>
                                  <p:iterate type="el" backwards="0">
                                    <p:tmAbs val="0"/>
                                  </p:iterate>
                                  <p:childTnLst>
                                    <p:set>
                                      <p:cBhvr>
                                        <p:cTn id="43" fill="hold"/>
                                        <p:tgtEl>
                                          <p:spTgt spid="290"/>
                                        </p:tgtEl>
                                        <p:attrNameLst>
                                          <p:attrName>style.visibility</p:attrName>
                                        </p:attrNameLst>
                                      </p:cBhvr>
                                      <p:to>
                                        <p:strVal val="visible"/>
                                      </p:to>
                                    </p:set>
                                    <p:animEffect filter="fade" transition="in">
                                      <p:cBhvr>
                                        <p:cTn id="44" dur="500"/>
                                        <p:tgtEl>
                                          <p:spTgt spid="290"/>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8" presetID="2" grpId="4" fill="hold">
                                  <p:stCondLst>
                                    <p:cond delay="0"/>
                                  </p:stCondLst>
                                  <p:iterate type="el" backwards="0">
                                    <p:tmAbs val="0"/>
                                  </p:iterate>
                                  <p:childTnLst>
                                    <p:set>
                                      <p:cBhvr>
                                        <p:cTn id="48" fill="hold"/>
                                        <p:tgtEl>
                                          <p:spTgt spid="293"/>
                                        </p:tgtEl>
                                        <p:attrNameLst>
                                          <p:attrName>style.visibility</p:attrName>
                                        </p:attrNameLst>
                                      </p:cBhvr>
                                      <p:to>
                                        <p:strVal val="visible"/>
                                      </p:to>
                                    </p:set>
                                    <p:anim calcmode="lin" valueType="num">
                                      <p:cBhvr>
                                        <p:cTn id="49" dur="1000" fill="hold"/>
                                        <p:tgtEl>
                                          <p:spTgt spid="293"/>
                                        </p:tgtEl>
                                        <p:attrNameLst>
                                          <p:attrName>ppt_x</p:attrName>
                                        </p:attrNameLst>
                                      </p:cBhvr>
                                      <p:tavLst>
                                        <p:tav tm="0">
                                          <p:val>
                                            <p:strVal val="0-#ppt_w/2"/>
                                          </p:val>
                                        </p:tav>
                                        <p:tav tm="100000">
                                          <p:val>
                                            <p:strVal val="#ppt_x"/>
                                          </p:val>
                                        </p:tav>
                                      </p:tavLst>
                                    </p:anim>
                                    <p:anim calcmode="lin" valueType="num">
                                      <p:cBhvr>
                                        <p:cTn id="50" dur="1000" fill="hold"/>
                                        <p:tgtEl>
                                          <p:spTgt spid="29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 grpId="5" fill="hold">
                                  <p:stCondLst>
                                    <p:cond delay="0"/>
                                  </p:stCondLst>
                                  <p:iterate type="el" backwards="0">
                                    <p:tmAbs val="0"/>
                                  </p:iterate>
                                  <p:childTnLst>
                                    <p:set>
                                      <p:cBhvr>
                                        <p:cTn id="54" fill="hold"/>
                                        <p:tgtEl>
                                          <p:spTgt spid="294"/>
                                        </p:tgtEl>
                                        <p:attrNameLst>
                                          <p:attrName>style.visibility</p:attrName>
                                        </p:attrNameLst>
                                      </p:cBhvr>
                                      <p:to>
                                        <p:strVal val="visible"/>
                                      </p:to>
                                    </p:set>
                                    <p:anim calcmode="lin" valueType="num">
                                      <p:cBhvr>
                                        <p:cTn id="55" dur="1000" fill="hold"/>
                                        <p:tgtEl>
                                          <p:spTgt spid="294"/>
                                        </p:tgtEl>
                                        <p:attrNameLst>
                                          <p:attrName>ppt_x</p:attrName>
                                        </p:attrNameLst>
                                      </p:cBhvr>
                                      <p:tavLst>
                                        <p:tav tm="0">
                                          <p:val>
                                            <p:strVal val="0-#ppt_w/2"/>
                                          </p:val>
                                        </p:tav>
                                        <p:tav tm="100000">
                                          <p:val>
                                            <p:strVal val="#ppt_x"/>
                                          </p:val>
                                        </p:tav>
                                      </p:tavLst>
                                    </p:anim>
                                    <p:anim calcmode="lin" valueType="num">
                                      <p:cBhvr>
                                        <p:cTn id="56" dur="1000" fill="hold"/>
                                        <p:tgtEl>
                                          <p:spTgt spid="29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8" presetID="2" grpId="6" fill="hold">
                                  <p:stCondLst>
                                    <p:cond delay="0"/>
                                  </p:stCondLst>
                                  <p:iterate type="el" backwards="0">
                                    <p:tmAbs val="0"/>
                                  </p:iterate>
                                  <p:childTnLst>
                                    <p:set>
                                      <p:cBhvr>
                                        <p:cTn id="60" fill="hold"/>
                                        <p:tgtEl>
                                          <p:spTgt spid="295"/>
                                        </p:tgtEl>
                                        <p:attrNameLst>
                                          <p:attrName>style.visibility</p:attrName>
                                        </p:attrNameLst>
                                      </p:cBhvr>
                                      <p:to>
                                        <p:strVal val="visible"/>
                                      </p:to>
                                    </p:set>
                                    <p:anim calcmode="lin" valueType="num">
                                      <p:cBhvr>
                                        <p:cTn id="61" dur="1000" fill="hold"/>
                                        <p:tgtEl>
                                          <p:spTgt spid="295"/>
                                        </p:tgtEl>
                                        <p:attrNameLst>
                                          <p:attrName>ppt_x</p:attrName>
                                        </p:attrNameLst>
                                      </p:cBhvr>
                                      <p:tavLst>
                                        <p:tav tm="0">
                                          <p:val>
                                            <p:strVal val="0-#ppt_w/2"/>
                                          </p:val>
                                        </p:tav>
                                        <p:tav tm="100000">
                                          <p:val>
                                            <p:strVal val="#ppt_x"/>
                                          </p:val>
                                        </p:tav>
                                      </p:tavLst>
                                    </p:anim>
                                    <p:anim calcmode="lin" valueType="num">
                                      <p:cBhvr>
                                        <p:cTn id="62" dur="1000" fill="hold"/>
                                        <p:tgtEl>
                                          <p:spTgt spid="29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8" presetID="2" grpId="7" fill="hold">
                                  <p:stCondLst>
                                    <p:cond delay="0"/>
                                  </p:stCondLst>
                                  <p:iterate type="el" backwards="0">
                                    <p:tmAbs val="0"/>
                                  </p:iterate>
                                  <p:childTnLst>
                                    <p:set>
                                      <p:cBhvr>
                                        <p:cTn id="66" fill="hold"/>
                                        <p:tgtEl>
                                          <p:spTgt spid="296"/>
                                        </p:tgtEl>
                                        <p:attrNameLst>
                                          <p:attrName>style.visibility</p:attrName>
                                        </p:attrNameLst>
                                      </p:cBhvr>
                                      <p:to>
                                        <p:strVal val="visible"/>
                                      </p:to>
                                    </p:set>
                                    <p:anim calcmode="lin" valueType="num">
                                      <p:cBhvr>
                                        <p:cTn id="67" dur="1000" fill="hold"/>
                                        <p:tgtEl>
                                          <p:spTgt spid="296"/>
                                        </p:tgtEl>
                                        <p:attrNameLst>
                                          <p:attrName>ppt_x</p:attrName>
                                        </p:attrNameLst>
                                      </p:cBhvr>
                                      <p:tavLst>
                                        <p:tav tm="0">
                                          <p:val>
                                            <p:strVal val="0-#ppt_w/2"/>
                                          </p:val>
                                        </p:tav>
                                        <p:tav tm="100000">
                                          <p:val>
                                            <p:strVal val="#ppt_x"/>
                                          </p:val>
                                        </p:tav>
                                      </p:tavLst>
                                    </p:anim>
                                    <p:anim calcmode="lin" valueType="num">
                                      <p:cBhvr>
                                        <p:cTn id="68" dur="1000" fill="hold"/>
                                        <p:tgtEl>
                                          <p:spTgt spid="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2"/>
      <p:bldP build="whole" bldLvl="1" animBg="1" rev="0" advAuto="0" spid="290" grpId="3"/>
      <p:bldP build="whole" bldLvl="1" animBg="1" rev="0" advAuto="0" spid="293" grpId="4"/>
      <p:bldP build="whole" bldLvl="1" animBg="1" rev="0" advAuto="0" spid="296" grpId="7"/>
      <p:bldP build="whole" bldLvl="1" animBg="1" rev="0" advAuto="0" spid="294" grpId="5"/>
      <p:bldP build="whole" bldLvl="1" animBg="1" rev="0" advAuto="0" spid="295" grpId="6"/>
      <p:bldP build="whole" bldLvl="1" animBg="1" rev="0" advAuto="0" spid="28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magine 2" descr="Immagine 2"/>
          <p:cNvPicPr>
            <a:picLocks noChangeAspect="1"/>
          </p:cNvPicPr>
          <p:nvPr/>
        </p:nvPicPr>
        <p:blipFill>
          <a:blip r:embed="rId3">
            <a:extLst/>
          </a:blip>
          <a:srcRect l="9285" t="25398" r="54105" b="38571"/>
          <a:stretch>
            <a:fillRect/>
          </a:stretch>
        </p:blipFill>
        <p:spPr>
          <a:xfrm>
            <a:off x="1022496" y="2395494"/>
            <a:ext cx="4463148" cy="2471062"/>
          </a:xfrm>
          <a:prstGeom prst="rect">
            <a:avLst/>
          </a:prstGeom>
          <a:ln w="12700">
            <a:miter lim="400000"/>
          </a:ln>
        </p:spPr>
      </p:pic>
      <p:pic>
        <p:nvPicPr>
          <p:cNvPr id="301" name="Immagine 4" descr="Immagine 4"/>
          <p:cNvPicPr>
            <a:picLocks noChangeAspect="1"/>
          </p:cNvPicPr>
          <p:nvPr/>
        </p:nvPicPr>
        <p:blipFill>
          <a:blip r:embed="rId4">
            <a:extLst/>
          </a:blip>
          <a:srcRect l="7678" t="27936" r="53481" b="17143"/>
          <a:stretch>
            <a:fillRect/>
          </a:stretch>
        </p:blipFill>
        <p:spPr>
          <a:xfrm>
            <a:off x="6706357" y="2896291"/>
            <a:ext cx="4069869" cy="3237180"/>
          </a:xfrm>
          <a:prstGeom prst="rect">
            <a:avLst/>
          </a:prstGeom>
          <a:ln w="12700">
            <a:miter lim="400000"/>
          </a:ln>
        </p:spPr>
      </p:pic>
      <p:sp>
        <p:nvSpPr>
          <p:cNvPr id="302" name="CasellaDiTesto 5"/>
          <p:cNvSpPr txBox="1"/>
          <p:nvPr/>
        </p:nvSpPr>
        <p:spPr>
          <a:xfrm>
            <a:off x="1765004" y="457200"/>
            <a:ext cx="8867555" cy="4970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PREVIOUS RYGBP</a:t>
            </a:r>
          </a:p>
        </p:txBody>
      </p:sp>
      <p:sp>
        <p:nvSpPr>
          <p:cNvPr id="303" name="CasellaDiTesto 7"/>
          <p:cNvSpPr txBox="1"/>
          <p:nvPr/>
        </p:nvSpPr>
        <p:spPr>
          <a:xfrm>
            <a:off x="3881180" y="6456679"/>
            <a:ext cx="8184793" cy="345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700">
                <a:latin typeface="FranklinGothicEF-Medium"/>
                <a:ea typeface="FranklinGothicEF-Medium"/>
                <a:cs typeface="FranklinGothicEF-Medium"/>
                <a:sym typeface="FranklinGothicEF-Medium"/>
              </a:defRPr>
            </a:lvl1pPr>
          </a:lstStyle>
          <a:p>
            <a:pPr/>
            <a:r>
              <a:t>ABU DAYYEH ET AL CLINICAL GASTROENTEROLOGY AND HEPATOLOGY 2011</a:t>
            </a:r>
          </a:p>
        </p:txBody>
      </p:sp>
      <p:sp>
        <p:nvSpPr>
          <p:cNvPr id="304" name="CasellaDiTesto 9"/>
          <p:cNvSpPr txBox="1"/>
          <p:nvPr/>
        </p:nvSpPr>
        <p:spPr>
          <a:xfrm>
            <a:off x="1541721" y="5092994"/>
            <a:ext cx="3689499" cy="333084"/>
          </a:xfrm>
          <a:prstGeom prst="rect">
            <a:avLst/>
          </a:prstGeom>
          <a:solidFill>
            <a:srgbClr val="FFFF00"/>
          </a:solidFill>
          <a:ln w="12700">
            <a:miter lim="400000"/>
          </a:ln>
          <a:effectLst>
            <a:outerShdw sx="100000" sy="100000" kx="0" ky="0" algn="b" rotWithShape="0" blurRad="50800" dist="25400" dir="2700000">
              <a:srgbClr val="000000">
                <a:alpha val="60000"/>
              </a:srgbClr>
            </a:outerShdw>
          </a:effectLst>
          <a:extLst>
            <a:ext uri="{C572A759-6A51-4108-AA02-DFA0A04FC94B}">
              <ma14:wrappingTextBoxFlag xmlns:ma14="http://schemas.microsoft.com/office/mac/drawingml/2011/main" val="1"/>
            </a:ext>
          </a:extLst>
        </p:spPr>
        <p:txBody>
          <a:bodyPr lIns="45718" tIns="45718" rIns="45718" bIns="45718">
            <a:spAutoFit/>
          </a:bodyPr>
          <a:lstStyle>
            <a:lvl1pPr algn="ctr">
              <a:defRPr>
                <a:effectLst>
                  <a:outerShdw sx="100000" sy="100000" kx="0" ky="0" algn="b" rotWithShape="0" blurRad="38100" dist="19050" dir="2700000">
                    <a:srgbClr val="000000">
                      <a:alpha val="40000"/>
                    </a:srgbClr>
                  </a:outerShdw>
                </a:effectLst>
                <a:latin typeface="+mn-lt"/>
                <a:ea typeface="+mn-ea"/>
                <a:cs typeface="+mn-cs"/>
                <a:sym typeface="Calibri"/>
              </a:defRPr>
            </a:lvl1pPr>
          </a:lstStyle>
          <a:p>
            <a:pPr/>
            <a:r>
              <a:t>POUCH ENDOSCOPIC CALIBRATION</a:t>
            </a:r>
          </a:p>
        </p:txBody>
      </p:sp>
      <p:sp>
        <p:nvSpPr>
          <p:cNvPr id="305" name="CasellaDiTesto 10"/>
          <p:cNvSpPr txBox="1"/>
          <p:nvPr/>
        </p:nvSpPr>
        <p:spPr>
          <a:xfrm>
            <a:off x="6581681" y="1892187"/>
            <a:ext cx="4194546" cy="625184"/>
          </a:xfrm>
          <a:prstGeom prst="rect">
            <a:avLst/>
          </a:prstGeom>
          <a:solidFill>
            <a:srgbClr val="FFFF00"/>
          </a:solidFill>
          <a:ln w="12700">
            <a:miter lim="400000"/>
          </a:ln>
          <a:effectLst>
            <a:outerShdw sx="100000" sy="100000" kx="0" ky="0" algn="b" rotWithShape="0" blurRad="50800" dist="25400" dir="2700000">
              <a:srgbClr val="000000">
                <a:alpha val="60000"/>
              </a:srgbClr>
            </a:outerShdw>
          </a:effectLst>
          <a:extLst>
            <a:ext uri="{C572A759-6A51-4108-AA02-DFA0A04FC94B}">
              <ma14:wrappingTextBoxFlag xmlns:ma14="http://schemas.microsoft.com/office/mac/drawingml/2011/main" val="1"/>
            </a:ext>
          </a:extLst>
        </p:spPr>
        <p:txBody>
          <a:bodyPr lIns="45718" tIns="45718" rIns="45718" bIns="45718">
            <a:spAutoFit/>
          </a:bodyPr>
          <a:lstStyle>
            <a:lvl1pPr algn="ctr">
              <a:defRPr>
                <a:effectLst>
                  <a:outerShdw sx="100000" sy="100000" kx="0" ky="0" algn="b" rotWithShape="0" blurRad="38100" dist="19050" dir="2700000">
                    <a:srgbClr val="000000">
                      <a:alpha val="40000"/>
                    </a:srgbClr>
                  </a:outerShdw>
                </a:effectLst>
                <a:latin typeface="+mn-lt"/>
                <a:ea typeface="+mn-ea"/>
                <a:cs typeface="+mn-cs"/>
                <a:sym typeface="Calibri"/>
              </a:defRPr>
            </a:lvl1pPr>
          </a:lstStyle>
          <a:p>
            <a:pPr/>
            <a:r>
              <a:t>CORRELATION BETWEEN ANASTOMOSIS DIAMETER AND WEIGHT REGAIN</a:t>
            </a:r>
          </a:p>
        </p:txBody>
      </p:sp>
      <p:sp>
        <p:nvSpPr>
          <p:cNvPr id="306" name="CasellaDiTesto 11"/>
          <p:cNvSpPr txBox="1"/>
          <p:nvPr/>
        </p:nvSpPr>
        <p:spPr>
          <a:xfrm>
            <a:off x="2209799" y="2830827"/>
            <a:ext cx="8184792" cy="1661157"/>
          </a:xfrm>
          <a:prstGeom prst="rect">
            <a:avLst/>
          </a:prstGeom>
          <a:gradFill>
            <a:gsLst>
              <a:gs pos="0">
                <a:srgbClr val="95D120"/>
              </a:gs>
              <a:gs pos="34000">
                <a:srgbClr val="95D023"/>
              </a:gs>
              <a:gs pos="70000">
                <a:srgbClr val="99D720"/>
              </a:gs>
              <a:gs pos="100000">
                <a:srgbClr val="9BD231"/>
              </a:gs>
            </a:gsLst>
            <a:path path="circle">
              <a:fillToRect l="37721" t="-19636" r="62278" b="119636"/>
            </a:path>
          </a:gradFill>
          <a:ln w="12700">
            <a:miter lim="400000"/>
          </a:ln>
          <a:effectLst>
            <a:outerShdw sx="100000" sy="100000" kx="0" ky="0" algn="b" rotWithShape="0" blurRad="50800" dist="25400" dir="2700000">
              <a:srgbClr val="000000">
                <a:alpha val="60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lgn="ctr">
              <a:lnSpc>
                <a:spcPts val="4200"/>
              </a:lnSpc>
              <a:spcBef>
                <a:spcPts val="1200"/>
              </a:spcBef>
              <a:defRPr b="1" sz="2400">
                <a:solidFill>
                  <a:srgbClr val="FF2600"/>
                </a:solidFill>
                <a:latin typeface="Times Roman"/>
                <a:ea typeface="Times Roman"/>
                <a:cs typeface="Times Roman"/>
                <a:sym typeface="Times Roman"/>
              </a:defRPr>
            </a:pPr>
            <a:r>
              <a:t>Finally, we lacked a reference group with no significant weight regain after RYGB, who also did not have an indication for upper endoscopy</a:t>
            </a:r>
            <a:r>
              <a:rPr b="0" sz="1200">
                <a:solidFill>
                  <a:srgbClr val="000000"/>
                </a:solidFill>
              </a:rPr>
              <a:t> </a:t>
            </a:r>
          </a:p>
        </p:txBody>
      </p:sp>
      <p:pic>
        <p:nvPicPr>
          <p:cNvPr id="307" name="Picture 2" descr="Picture 2"/>
          <p:cNvPicPr>
            <a:picLocks noChangeAspect="1"/>
          </p:cNvPicPr>
          <p:nvPr/>
        </p:nvPicPr>
        <p:blipFill>
          <a:blip r:embed="rId5">
            <a:extLst/>
          </a:blip>
          <a:stretch>
            <a:fillRect/>
          </a:stretch>
        </p:blipFill>
        <p:spPr>
          <a:xfrm>
            <a:off x="11021441" y="63678"/>
            <a:ext cx="1169561" cy="1090615"/>
          </a:xfrm>
          <a:prstGeom prst="rect">
            <a:avLst/>
          </a:prstGeom>
          <a:ln w="12700">
            <a:miter lim="400000"/>
          </a:ln>
        </p:spPr>
      </p:pic>
      <p:pic>
        <p:nvPicPr>
          <p:cNvPr id="308" name="Immagine" descr="Immagine"/>
          <p:cNvPicPr>
            <a:picLocks noChangeAspect="1"/>
          </p:cNvPicPr>
          <p:nvPr/>
        </p:nvPicPr>
        <p:blipFill>
          <a:blip r:embed="rId6">
            <a:extLst/>
          </a:blip>
          <a:stretch>
            <a:fillRect/>
          </a:stretch>
        </p:blipFill>
        <p:spPr>
          <a:xfrm>
            <a:off x="90182" y="111654"/>
            <a:ext cx="1933245" cy="83759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0"/>
                                        </p:tgtEl>
                                        <p:attrNameLst>
                                          <p:attrName>style.visibility</p:attrName>
                                        </p:attrNameLst>
                                      </p:cBhvr>
                                      <p:to>
                                        <p:strVal val="visible"/>
                                      </p:to>
                                    </p:set>
                                    <p:animEffect filter="fade" transition="in">
                                      <p:cBhvr>
                                        <p:cTn id="7" dur="500"/>
                                        <p:tgtEl>
                                          <p:spTgt spid="300"/>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304"/>
                                        </p:tgtEl>
                                        <p:attrNameLst>
                                          <p:attrName>style.visibility</p:attrName>
                                        </p:attrNameLst>
                                      </p:cBhvr>
                                      <p:to>
                                        <p:strVal val="visible"/>
                                      </p:to>
                                    </p:set>
                                    <p:animEffect filter="fade" transition="in">
                                      <p:cBhvr>
                                        <p:cTn id="11" dur="500"/>
                                        <p:tgtEl>
                                          <p:spTgt spid="30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05"/>
                                        </p:tgtEl>
                                        <p:attrNameLst>
                                          <p:attrName>style.visibility</p:attrName>
                                        </p:attrNameLst>
                                      </p:cBhvr>
                                      <p:to>
                                        <p:strVal val="visible"/>
                                      </p:to>
                                    </p:set>
                                    <p:animEffect filter="fade" transition="in">
                                      <p:cBhvr>
                                        <p:cTn id="16" dur="500"/>
                                        <p:tgtEl>
                                          <p:spTgt spid="305"/>
                                        </p:tgtEl>
                                      </p:cBhvr>
                                    </p:animEffect>
                                  </p:childTnLst>
                                </p:cTn>
                              </p:par>
                            </p:childTnLst>
                          </p:cTn>
                        </p:par>
                        <p:par>
                          <p:cTn id="17" fill="hold">
                            <p:stCondLst>
                              <p:cond delay="500"/>
                            </p:stCondLst>
                            <p:childTnLst>
                              <p:par>
                                <p:cTn id="18" presetClass="entr" nodeType="afterEffect" presetID="10" grpId="4" fill="hold">
                                  <p:stCondLst>
                                    <p:cond delay="0"/>
                                  </p:stCondLst>
                                  <p:iterate type="el" backwards="0">
                                    <p:tmAbs val="0"/>
                                  </p:iterate>
                                  <p:childTnLst>
                                    <p:set>
                                      <p:cBhvr>
                                        <p:cTn id="19" fill="hold"/>
                                        <p:tgtEl>
                                          <p:spTgt spid="301"/>
                                        </p:tgtEl>
                                        <p:attrNameLst>
                                          <p:attrName>style.visibility</p:attrName>
                                        </p:attrNameLst>
                                      </p:cBhvr>
                                      <p:to>
                                        <p:strVal val="visible"/>
                                      </p:to>
                                    </p:set>
                                    <p:animEffect filter="fade" transition="in">
                                      <p:cBhvr>
                                        <p:cTn id="20" dur="500"/>
                                        <p:tgtEl>
                                          <p:spTgt spid="30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5" fill="hold">
                                  <p:stCondLst>
                                    <p:cond delay="0"/>
                                  </p:stCondLst>
                                  <p:iterate type="el" backwards="0">
                                    <p:tmAbs val="0"/>
                                  </p:iterate>
                                  <p:childTnLst>
                                    <p:set>
                                      <p:cBhvr>
                                        <p:cTn id="24" fill="hold"/>
                                        <p:tgtEl>
                                          <p:spTgt spid="306"/>
                                        </p:tgtEl>
                                        <p:attrNameLst>
                                          <p:attrName>style.visibility</p:attrName>
                                        </p:attrNameLst>
                                      </p:cBhvr>
                                      <p:to>
                                        <p:strVal val="visible"/>
                                      </p:to>
                                    </p:set>
                                    <p:animEffect filter="fade" transition="in">
                                      <p:cBhvr>
                                        <p:cTn id="25" dur="5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5"/>
      <p:bldP build="whole" bldLvl="1" animBg="1" rev="0" advAuto="0" spid="304" grpId="2"/>
      <p:bldP build="whole" bldLvl="1" animBg="1" rev="0" advAuto="0" spid="300" grpId="1"/>
      <p:bldP build="whole" bldLvl="1" animBg="1" rev="0" advAuto="0" spid="301" grpId="4"/>
      <p:bldP build="whole" bldLvl="1" animBg="1" rev="0" advAuto="0" spid="305" grpId="3"/>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magine 2" descr="Immagine 2"/>
          <p:cNvPicPr>
            <a:picLocks noChangeAspect="1"/>
          </p:cNvPicPr>
          <p:nvPr/>
        </p:nvPicPr>
        <p:blipFill>
          <a:blip r:embed="rId3">
            <a:extLst/>
          </a:blip>
          <a:srcRect l="25200" t="52558" r="28490" b="21549"/>
          <a:stretch>
            <a:fillRect/>
          </a:stretch>
        </p:blipFill>
        <p:spPr>
          <a:xfrm>
            <a:off x="479726" y="215828"/>
            <a:ext cx="7715991" cy="2426689"/>
          </a:xfrm>
          <a:prstGeom prst="rect">
            <a:avLst/>
          </a:prstGeom>
          <a:ln w="12700">
            <a:miter lim="400000"/>
          </a:ln>
        </p:spPr>
      </p:pic>
      <p:sp>
        <p:nvSpPr>
          <p:cNvPr id="313" name="CasellaDiTesto 4"/>
          <p:cNvSpPr txBox="1"/>
          <p:nvPr/>
        </p:nvSpPr>
        <p:spPr>
          <a:xfrm>
            <a:off x="609600" y="2918144"/>
            <a:ext cx="9080500" cy="26022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n-lt"/>
                <a:ea typeface="+mn-ea"/>
                <a:cs typeface="+mn-cs"/>
                <a:sym typeface="Calibri"/>
              </a:defRPr>
            </a:pPr>
            <a:r>
              <a:t>GR</a:t>
            </a:r>
            <a:r>
              <a:t>OUP</a:t>
            </a:r>
            <a:r>
              <a:t> A: 175 P</a:t>
            </a:r>
            <a:r>
              <a:t>CS</a:t>
            </a:r>
            <a:r>
              <a:t> -&gt; NORMAL</a:t>
            </a:r>
            <a:r>
              <a:t> WEIGHT LOSS</a:t>
            </a:r>
          </a:p>
          <a:p>
            <a:pPr>
              <a:defRPr sz="2400">
                <a:latin typeface="+mn-lt"/>
                <a:ea typeface="+mn-ea"/>
                <a:cs typeface="+mn-cs"/>
                <a:sym typeface="Calibri"/>
              </a:defRPr>
            </a:pPr>
            <a:r>
              <a:t>GR</a:t>
            </a:r>
            <a:r>
              <a:t>OUP</a:t>
            </a:r>
            <a:r>
              <a:t> B: 205 P</a:t>
            </a:r>
            <a:r>
              <a:t>CS</a:t>
            </a:r>
            <a:r>
              <a:t> -&gt; </a:t>
            </a:r>
            <a:r>
              <a:t>WEIGHT REGAIN</a:t>
            </a:r>
          </a:p>
          <a:p>
            <a:pPr>
              <a:defRPr sz="2400">
                <a:latin typeface="+mn-lt"/>
                <a:ea typeface="+mn-ea"/>
                <a:cs typeface="+mn-cs"/>
                <a:sym typeface="Calibri"/>
              </a:defRPr>
            </a:pPr>
          </a:p>
          <a:p>
            <a:pPr>
              <a:defRPr sz="2400">
                <a:latin typeface="+mn-lt"/>
                <a:ea typeface="+mn-ea"/>
                <a:cs typeface="+mn-cs"/>
                <a:sym typeface="Calibri"/>
              </a:defRPr>
            </a:pPr>
            <a:r>
              <a:t>GROUP A: 63,4% » NORMAL «STOMA O POUCH  </a:t>
            </a:r>
          </a:p>
          <a:p>
            <a:pPr>
              <a:defRPr sz="2400">
                <a:latin typeface="+mn-lt"/>
                <a:ea typeface="+mn-ea"/>
                <a:cs typeface="+mn-cs"/>
                <a:sym typeface="Calibri"/>
              </a:defRPr>
            </a:pPr>
            <a:r>
              <a:t>GROUP B: 28,5 %» NORMAL « STOMA O POUCH </a:t>
            </a:r>
          </a:p>
          <a:p>
            <a:pPr>
              <a:defRPr sz="2400">
                <a:latin typeface="+mn-lt"/>
                <a:ea typeface="+mn-ea"/>
                <a:cs typeface="+mn-cs"/>
                <a:sym typeface="Calibri"/>
              </a:defRPr>
            </a:pPr>
            <a:r>
              <a:t> </a:t>
            </a:r>
          </a:p>
          <a:p>
            <a:pPr>
              <a:defRPr i="1" sz="2400">
                <a:latin typeface="+mn-lt"/>
                <a:ea typeface="+mn-ea"/>
                <a:cs typeface="+mn-cs"/>
                <a:sym typeface="Calibri"/>
              </a:defRPr>
            </a:pPr>
            <a:r>
              <a:t>NORMALITY   CRITERIA  </a:t>
            </a:r>
            <a:r>
              <a:rPr i="0"/>
              <a:t>: ANASTOMOSIS &lt; 2 CM – POUCH &lt; 5 CM</a:t>
            </a:r>
          </a:p>
        </p:txBody>
      </p:sp>
      <p:sp>
        <p:nvSpPr>
          <p:cNvPr id="314" name="Connettore 2 6"/>
          <p:cNvSpPr/>
          <p:nvPr/>
        </p:nvSpPr>
        <p:spPr>
          <a:xfrm flipV="1">
            <a:off x="7975600" y="3883061"/>
            <a:ext cx="838202" cy="1200326"/>
          </a:xfrm>
          <a:prstGeom prst="line">
            <a:avLst/>
          </a:prstGeom>
          <a:ln w="38100">
            <a:solidFill>
              <a:srgbClr val="FF0000"/>
            </a:solidFill>
            <a:tailEnd type="triangle"/>
          </a:ln>
        </p:spPr>
        <p:txBody>
          <a:bodyPr lIns="45718" tIns="45718" rIns="45718" bIns="45718"/>
          <a:lstStyle/>
          <a:p>
            <a:pPr/>
          </a:p>
        </p:txBody>
      </p:sp>
      <p:sp>
        <p:nvSpPr>
          <p:cNvPr id="315" name="CasellaDiTesto 7"/>
          <p:cNvSpPr txBox="1"/>
          <p:nvPr/>
        </p:nvSpPr>
        <p:spPr>
          <a:xfrm>
            <a:off x="7734300" y="2446975"/>
            <a:ext cx="4295555" cy="1234437"/>
          </a:xfrm>
          <a:prstGeom prst="rect">
            <a:avLst/>
          </a:prstGeom>
          <a:solidFill>
            <a:srgbClr val="FFFFFF"/>
          </a:solidFill>
          <a:ln w="25400">
            <a:solidFill>
              <a:schemeClr val="accent2"/>
            </a:solidFill>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pPr>
            <a:r>
              <a:t>NEED FOR STANDARDIZATION OF «NORMALITY» CRITERIA</a:t>
            </a:r>
          </a:p>
          <a:p>
            <a:pPr marL="285750" indent="-285750">
              <a:buSzPct val="100000"/>
              <a:buFont typeface="Arial"/>
              <a:buChar char="•"/>
            </a:pPr>
            <a:r>
              <a:t>NEED FOR STANDARDIZATION OF MEASUREMENT SYSTEMS</a:t>
            </a:r>
          </a:p>
        </p:txBody>
      </p:sp>
      <p:sp>
        <p:nvSpPr>
          <p:cNvPr id="316" name="Surgery of obesity related disease 2012"/>
          <p:cNvSpPr txBox="1"/>
          <p:nvPr/>
        </p:nvSpPr>
        <p:spPr>
          <a:xfrm>
            <a:off x="7231237" y="6481383"/>
            <a:ext cx="4132542"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Surgery of obesity related disease 2012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5"/>
                                        </p:tgtEl>
                                        <p:attrNameLst>
                                          <p:attrName>style.visibility</p:attrName>
                                        </p:attrNameLst>
                                      </p:cBhvr>
                                      <p:to>
                                        <p:strVal val="visible"/>
                                      </p:to>
                                    </p:set>
                                    <p:animEffect filter="fade" transition="in">
                                      <p:cBhvr>
                                        <p:cTn id="7" dur="500"/>
                                        <p:tgtEl>
                                          <p:spTgt spid="315"/>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314"/>
                                        </p:tgtEl>
                                        <p:attrNameLst>
                                          <p:attrName>style.visibility</p:attrName>
                                        </p:attrNameLst>
                                      </p:cBhvr>
                                      <p:to>
                                        <p:strVal val="visible"/>
                                      </p:to>
                                    </p:set>
                                    <p:animEffect filter="fade" transition="in">
                                      <p:cBhvr>
                                        <p:cTn id="11" dur="5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4" grpId="2"/>
      <p:bldP build="whole" bldLvl="1" animBg="1" rev="0" advAuto="0" spid="31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CasellaDiTesto 1"/>
          <p:cNvSpPr txBox="1"/>
          <p:nvPr/>
        </p:nvSpPr>
        <p:spPr>
          <a:xfrm>
            <a:off x="1765004" y="457200"/>
            <a:ext cx="8867555" cy="9923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APC</a:t>
            </a:r>
          </a:p>
        </p:txBody>
      </p:sp>
      <p:pic>
        <p:nvPicPr>
          <p:cNvPr id="321" name="Immagine" descr="Immagine"/>
          <p:cNvPicPr>
            <a:picLocks noChangeAspect="1"/>
          </p:cNvPicPr>
          <p:nvPr/>
        </p:nvPicPr>
        <p:blipFill>
          <a:blip r:embed="rId3">
            <a:extLst/>
          </a:blip>
          <a:stretch>
            <a:fillRect/>
          </a:stretch>
        </p:blipFill>
        <p:spPr>
          <a:xfrm>
            <a:off x="1412310" y="1007660"/>
            <a:ext cx="3118500" cy="1278340"/>
          </a:xfrm>
          <a:prstGeom prst="rect">
            <a:avLst/>
          </a:prstGeom>
          <a:ln w="12700">
            <a:miter lim="400000"/>
          </a:ln>
        </p:spPr>
      </p:pic>
      <p:pic>
        <p:nvPicPr>
          <p:cNvPr id="322" name="Immagine" descr="Immagine"/>
          <p:cNvPicPr>
            <a:picLocks noChangeAspect="1"/>
          </p:cNvPicPr>
          <p:nvPr/>
        </p:nvPicPr>
        <p:blipFill>
          <a:blip r:embed="rId4">
            <a:extLst/>
          </a:blip>
          <a:stretch>
            <a:fillRect/>
          </a:stretch>
        </p:blipFill>
        <p:spPr>
          <a:xfrm>
            <a:off x="6544182" y="1425548"/>
            <a:ext cx="3792749" cy="1363558"/>
          </a:xfrm>
          <a:prstGeom prst="rect">
            <a:avLst/>
          </a:prstGeom>
          <a:ln w="12700">
            <a:miter lim="400000"/>
          </a:ln>
        </p:spPr>
      </p:pic>
      <p:pic>
        <p:nvPicPr>
          <p:cNvPr id="323" name="Immagine" descr="Immagine"/>
          <p:cNvPicPr>
            <a:picLocks noChangeAspect="1"/>
          </p:cNvPicPr>
          <p:nvPr/>
        </p:nvPicPr>
        <p:blipFill>
          <a:blip r:embed="rId5">
            <a:extLst/>
          </a:blip>
          <a:stretch>
            <a:fillRect/>
          </a:stretch>
        </p:blipFill>
        <p:spPr>
          <a:xfrm>
            <a:off x="6654275" y="3006322"/>
            <a:ext cx="3572565" cy="1374484"/>
          </a:xfrm>
          <a:prstGeom prst="rect">
            <a:avLst/>
          </a:prstGeom>
          <a:ln w="12700">
            <a:miter lim="400000"/>
          </a:ln>
        </p:spPr>
      </p:pic>
      <p:pic>
        <p:nvPicPr>
          <p:cNvPr id="324" name="Immagine" descr="Immagine"/>
          <p:cNvPicPr>
            <a:picLocks noChangeAspect="1"/>
          </p:cNvPicPr>
          <p:nvPr/>
        </p:nvPicPr>
        <p:blipFill>
          <a:blip r:embed="rId6">
            <a:extLst/>
          </a:blip>
          <a:stretch>
            <a:fillRect/>
          </a:stretch>
        </p:blipFill>
        <p:spPr>
          <a:xfrm>
            <a:off x="6676292" y="4598022"/>
            <a:ext cx="3797562" cy="1445299"/>
          </a:xfrm>
          <a:prstGeom prst="rect">
            <a:avLst/>
          </a:prstGeom>
          <a:ln w="12700">
            <a:miter lim="400000"/>
          </a:ln>
        </p:spPr>
      </p:pic>
      <p:pic>
        <p:nvPicPr>
          <p:cNvPr id="325" name="Immagine" descr="Immagine"/>
          <p:cNvPicPr>
            <a:picLocks noChangeAspect="1"/>
          </p:cNvPicPr>
          <p:nvPr/>
        </p:nvPicPr>
        <p:blipFill>
          <a:blip r:embed="rId7">
            <a:extLst/>
          </a:blip>
          <a:stretch>
            <a:fillRect/>
          </a:stretch>
        </p:blipFill>
        <p:spPr>
          <a:xfrm>
            <a:off x="1411130" y="2470653"/>
            <a:ext cx="3986370" cy="3679012"/>
          </a:xfrm>
          <a:prstGeom prst="rect">
            <a:avLst/>
          </a:prstGeom>
          <a:ln w="12700">
            <a:miter lim="400000"/>
          </a:ln>
        </p:spPr>
      </p:pic>
      <p:sp>
        <p:nvSpPr>
          <p:cNvPr id="326" name="Linea"/>
          <p:cNvSpPr/>
          <p:nvPr/>
        </p:nvSpPr>
        <p:spPr>
          <a:xfrm>
            <a:off x="452966" y="3579282"/>
            <a:ext cx="652338" cy="3"/>
          </a:xfrm>
          <a:prstGeom prst="line">
            <a:avLst/>
          </a:prstGeom>
          <a:ln w="15875">
            <a:solidFill>
              <a:srgbClr val="FF2600"/>
            </a:solidFill>
            <a:tailEnd type="triangle"/>
          </a:ln>
        </p:spPr>
        <p:txBody>
          <a:bodyPr lIns="45718" tIns="45718" rIns="45718" bIns="45718"/>
          <a:lstStyle/>
          <a:p>
            <a:pPr/>
          </a:p>
        </p:txBody>
      </p:sp>
      <p:sp>
        <p:nvSpPr>
          <p:cNvPr id="327" name="Linea"/>
          <p:cNvSpPr/>
          <p:nvPr/>
        </p:nvSpPr>
        <p:spPr>
          <a:xfrm>
            <a:off x="452966" y="4588045"/>
            <a:ext cx="652338" cy="3"/>
          </a:xfrm>
          <a:prstGeom prst="line">
            <a:avLst/>
          </a:prstGeom>
          <a:ln w="15875">
            <a:solidFill>
              <a:srgbClr val="FF2600"/>
            </a:solidFill>
            <a:tailEnd type="triangle"/>
          </a:ln>
        </p:spPr>
        <p:txBody>
          <a:bodyPr lIns="45718" tIns="45718" rIns="45718" bIns="45718"/>
          <a:lstStyle/>
          <a:p>
            <a:pPr/>
          </a:p>
        </p:txBody>
      </p:sp>
      <p:pic>
        <p:nvPicPr>
          <p:cNvPr id="328" name="Picture 2" descr="Picture 2"/>
          <p:cNvPicPr>
            <a:picLocks noChangeAspect="1"/>
          </p:cNvPicPr>
          <p:nvPr/>
        </p:nvPicPr>
        <p:blipFill>
          <a:blip r:embed="rId8">
            <a:extLst/>
          </a:blip>
          <a:stretch>
            <a:fillRect/>
          </a:stretch>
        </p:blipFill>
        <p:spPr>
          <a:xfrm>
            <a:off x="11021441" y="63678"/>
            <a:ext cx="1169561" cy="1090615"/>
          </a:xfrm>
          <a:prstGeom prst="rect">
            <a:avLst/>
          </a:prstGeom>
          <a:ln w="12700">
            <a:miter lim="400000"/>
          </a:ln>
        </p:spPr>
      </p:pic>
      <p:pic>
        <p:nvPicPr>
          <p:cNvPr id="329" name="Immagine" descr="Immagine"/>
          <p:cNvPicPr>
            <a:picLocks noChangeAspect="1"/>
          </p:cNvPicPr>
          <p:nvPr/>
        </p:nvPicPr>
        <p:blipFill>
          <a:blip r:embed="rId9">
            <a:extLst/>
          </a:blip>
          <a:stretch>
            <a:fillRect/>
          </a:stretch>
        </p:blipFill>
        <p:spPr>
          <a:xfrm>
            <a:off x="90182" y="111654"/>
            <a:ext cx="1933245" cy="83759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CasellaDiTesto 1"/>
          <p:cNvSpPr txBox="1"/>
          <p:nvPr/>
        </p:nvSpPr>
        <p:spPr>
          <a:xfrm>
            <a:off x="1765004" y="457200"/>
            <a:ext cx="8867555" cy="9923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APC</a:t>
            </a:r>
          </a:p>
        </p:txBody>
      </p:sp>
      <p:pic>
        <p:nvPicPr>
          <p:cNvPr id="334" name="Immagine 6" descr="Immagine 6"/>
          <p:cNvPicPr>
            <a:picLocks noChangeAspect="1"/>
          </p:cNvPicPr>
          <p:nvPr/>
        </p:nvPicPr>
        <p:blipFill>
          <a:blip r:embed="rId3">
            <a:extLst/>
          </a:blip>
          <a:srcRect l="10290" t="32869" r="35724" b="8061"/>
          <a:stretch>
            <a:fillRect/>
          </a:stretch>
        </p:blipFill>
        <p:spPr>
          <a:xfrm>
            <a:off x="4659359" y="1196155"/>
            <a:ext cx="6581559" cy="4051006"/>
          </a:xfrm>
          <a:prstGeom prst="rect">
            <a:avLst/>
          </a:prstGeom>
          <a:ln w="12700">
            <a:miter lim="400000"/>
          </a:ln>
        </p:spPr>
      </p:pic>
      <p:sp>
        <p:nvSpPr>
          <p:cNvPr id="335" name="CasellaDiTesto 8"/>
          <p:cNvSpPr txBox="1"/>
          <p:nvPr/>
        </p:nvSpPr>
        <p:spPr>
          <a:xfrm>
            <a:off x="5633728" y="5798554"/>
            <a:ext cx="6097773" cy="370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r">
              <a:defRPr>
                <a:solidFill>
                  <a:srgbClr val="131413"/>
                </a:solidFill>
                <a:latin typeface="PnprgrAdvTTc488b0e6"/>
                <a:ea typeface="PnprgrAdvTTc488b0e6"/>
                <a:cs typeface="PnprgrAdvTTc488b0e6"/>
                <a:sym typeface="PnprgrAdvTTc488b0e6"/>
              </a:defRPr>
            </a:pPr>
            <a:r>
              <a:t>De Quadros  et al. Obesity Surgery </a:t>
            </a:r>
            <a:r>
              <a:rPr>
                <a:solidFill>
                  <a:srgbClr val="000000"/>
                </a:solidFill>
              </a:rPr>
              <a:t>(2020)</a:t>
            </a:r>
          </a:p>
        </p:txBody>
      </p:sp>
      <p:grpSp>
        <p:nvGrpSpPr>
          <p:cNvPr id="338" name="Gruppo 10"/>
          <p:cNvGrpSpPr/>
          <p:nvPr/>
        </p:nvGrpSpPr>
        <p:grpSpPr>
          <a:xfrm>
            <a:off x="914397" y="1892593"/>
            <a:ext cx="3288259" cy="3980050"/>
            <a:chOff x="0" y="0"/>
            <a:chExt cx="3288257" cy="3980049"/>
          </a:xfrm>
        </p:grpSpPr>
        <p:pic>
          <p:nvPicPr>
            <p:cNvPr id="336" name="Immagine 4" descr="Immagine 4"/>
            <p:cNvPicPr>
              <a:picLocks noChangeAspect="1"/>
            </p:cNvPicPr>
            <p:nvPr/>
          </p:nvPicPr>
          <p:blipFill>
            <a:blip r:embed="rId4">
              <a:extLst/>
            </a:blip>
            <a:srcRect l="7326" t="26977" r="63372" b="14571"/>
            <a:stretch>
              <a:fillRect/>
            </a:stretch>
          </p:blipFill>
          <p:spPr>
            <a:xfrm>
              <a:off x="0" y="0"/>
              <a:ext cx="3288258" cy="3689505"/>
            </a:xfrm>
            <a:prstGeom prst="rect">
              <a:avLst/>
            </a:prstGeom>
            <a:ln w="12700" cap="flat">
              <a:noFill/>
              <a:miter lim="400000"/>
            </a:ln>
            <a:effectLst/>
          </p:spPr>
        </p:pic>
        <p:sp>
          <p:nvSpPr>
            <p:cNvPr id="337" name="CasellaDiTesto 9"/>
            <p:cNvSpPr txBox="1"/>
            <p:nvPr/>
          </p:nvSpPr>
          <p:spPr>
            <a:xfrm>
              <a:off x="127589" y="3646965"/>
              <a:ext cx="3160669" cy="333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b="1">
                  <a:latin typeface="+mn-lt"/>
                  <a:ea typeface="+mn-ea"/>
                  <a:cs typeface="+mn-cs"/>
                  <a:sym typeface="Calibri"/>
                </a:defRPr>
              </a:lvl1pPr>
            </a:lstStyle>
            <a:p>
              <a:pPr/>
              <a:r>
                <a:t>8l/min – 30-90W</a:t>
              </a:r>
            </a:p>
          </p:txBody>
        </p:sp>
      </p:grpSp>
      <p:pic>
        <p:nvPicPr>
          <p:cNvPr id="339" name="Picture 2" descr="Picture 2"/>
          <p:cNvPicPr>
            <a:picLocks noChangeAspect="1"/>
          </p:cNvPicPr>
          <p:nvPr/>
        </p:nvPicPr>
        <p:blipFill>
          <a:blip r:embed="rId5">
            <a:extLst/>
          </a:blip>
          <a:stretch>
            <a:fillRect/>
          </a:stretch>
        </p:blipFill>
        <p:spPr>
          <a:xfrm>
            <a:off x="11021441" y="63678"/>
            <a:ext cx="1169561" cy="1090615"/>
          </a:xfrm>
          <a:prstGeom prst="rect">
            <a:avLst/>
          </a:prstGeom>
          <a:ln w="12700">
            <a:miter lim="400000"/>
          </a:ln>
        </p:spPr>
      </p:pic>
      <p:pic>
        <p:nvPicPr>
          <p:cNvPr id="340" name="Immagine" descr="Immagine"/>
          <p:cNvPicPr>
            <a:picLocks noChangeAspect="1"/>
          </p:cNvPicPr>
          <p:nvPr/>
        </p:nvPicPr>
        <p:blipFill>
          <a:blip r:embed="rId6">
            <a:extLst/>
          </a:blip>
          <a:stretch>
            <a:fillRect/>
          </a:stretch>
        </p:blipFill>
        <p:spPr>
          <a:xfrm>
            <a:off x="90182" y="111654"/>
            <a:ext cx="1933245" cy="83759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8"/>
                                        </p:tgtEl>
                                        <p:attrNameLst>
                                          <p:attrName>style.visibility</p:attrName>
                                        </p:attrNameLst>
                                      </p:cBhvr>
                                      <p:to>
                                        <p:strVal val="visible"/>
                                      </p:to>
                                    </p:set>
                                    <p:animEffect filter="fade" transition="in">
                                      <p:cBhvr>
                                        <p:cTn id="7" dur="5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34"/>
                                        </p:tgtEl>
                                        <p:attrNameLst>
                                          <p:attrName>style.visibility</p:attrName>
                                        </p:attrNameLst>
                                      </p:cBhvr>
                                      <p:to>
                                        <p:strVal val="visible"/>
                                      </p:to>
                                    </p:set>
                                    <p:animEffect filter="fade" transition="in">
                                      <p:cBhvr>
                                        <p:cTn id="12" dur="5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8" grpId="1"/>
      <p:bldP build="whole" bldLvl="1" animBg="1" rev="0" advAuto="0" spid="334"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CasellaDiTesto 1"/>
          <p:cNvSpPr txBox="1"/>
          <p:nvPr/>
        </p:nvSpPr>
        <p:spPr>
          <a:xfrm>
            <a:off x="1765004" y="457200"/>
            <a:ext cx="8867555" cy="9923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APC</a:t>
            </a:r>
          </a:p>
        </p:txBody>
      </p:sp>
      <p:pic>
        <p:nvPicPr>
          <p:cNvPr id="345" name="Immagine" descr="Immagine"/>
          <p:cNvPicPr>
            <a:picLocks noChangeAspect="1"/>
          </p:cNvPicPr>
          <p:nvPr/>
        </p:nvPicPr>
        <p:blipFill>
          <a:blip r:embed="rId2">
            <a:extLst/>
          </a:blip>
          <a:stretch>
            <a:fillRect/>
          </a:stretch>
        </p:blipFill>
        <p:spPr>
          <a:xfrm>
            <a:off x="106006" y="844451"/>
            <a:ext cx="5867169" cy="1086514"/>
          </a:xfrm>
          <a:prstGeom prst="rect">
            <a:avLst/>
          </a:prstGeom>
          <a:ln w="12700">
            <a:miter lim="400000"/>
          </a:ln>
        </p:spPr>
      </p:pic>
      <p:pic>
        <p:nvPicPr>
          <p:cNvPr id="346" name="Immagine" descr="Immagine"/>
          <p:cNvPicPr>
            <a:picLocks noChangeAspect="1"/>
          </p:cNvPicPr>
          <p:nvPr/>
        </p:nvPicPr>
        <p:blipFill>
          <a:blip r:embed="rId3">
            <a:extLst/>
          </a:blip>
          <a:stretch>
            <a:fillRect/>
          </a:stretch>
        </p:blipFill>
        <p:spPr>
          <a:xfrm>
            <a:off x="6483026" y="1063205"/>
            <a:ext cx="4184209" cy="1019863"/>
          </a:xfrm>
          <a:prstGeom prst="rect">
            <a:avLst/>
          </a:prstGeom>
          <a:ln w="12700">
            <a:miter lim="400000"/>
          </a:ln>
        </p:spPr>
      </p:pic>
      <p:pic>
        <p:nvPicPr>
          <p:cNvPr id="347" name="Immagine" descr="Immagine"/>
          <p:cNvPicPr>
            <a:picLocks noChangeAspect="1"/>
          </p:cNvPicPr>
          <p:nvPr/>
        </p:nvPicPr>
        <p:blipFill>
          <a:blip r:embed="rId4">
            <a:extLst/>
          </a:blip>
          <a:stretch>
            <a:fillRect/>
          </a:stretch>
        </p:blipFill>
        <p:spPr>
          <a:xfrm>
            <a:off x="620887" y="2072508"/>
            <a:ext cx="3454123" cy="1577342"/>
          </a:xfrm>
          <a:prstGeom prst="rect">
            <a:avLst/>
          </a:prstGeom>
          <a:ln w="12700">
            <a:miter lim="400000"/>
          </a:ln>
        </p:spPr>
      </p:pic>
      <p:pic>
        <p:nvPicPr>
          <p:cNvPr id="348" name="Immagine" descr="Immagine"/>
          <p:cNvPicPr>
            <a:picLocks noChangeAspect="1"/>
          </p:cNvPicPr>
          <p:nvPr/>
        </p:nvPicPr>
        <p:blipFill>
          <a:blip r:embed="rId5">
            <a:extLst/>
          </a:blip>
          <a:stretch>
            <a:fillRect/>
          </a:stretch>
        </p:blipFill>
        <p:spPr>
          <a:xfrm>
            <a:off x="325473" y="3791393"/>
            <a:ext cx="4260939" cy="2162141"/>
          </a:xfrm>
          <a:prstGeom prst="rect">
            <a:avLst/>
          </a:prstGeom>
          <a:ln w="12700">
            <a:miter lim="400000"/>
          </a:ln>
        </p:spPr>
      </p:pic>
      <p:pic>
        <p:nvPicPr>
          <p:cNvPr id="349" name="Immagine" descr="Immagine"/>
          <p:cNvPicPr>
            <a:picLocks noChangeAspect="1"/>
          </p:cNvPicPr>
          <p:nvPr/>
        </p:nvPicPr>
        <p:blipFill>
          <a:blip r:embed="rId6">
            <a:extLst/>
          </a:blip>
          <a:stretch>
            <a:fillRect/>
          </a:stretch>
        </p:blipFill>
        <p:spPr>
          <a:xfrm>
            <a:off x="5175686" y="2783616"/>
            <a:ext cx="6589508" cy="482884"/>
          </a:xfrm>
          <a:prstGeom prst="rect">
            <a:avLst/>
          </a:prstGeom>
          <a:ln w="12700">
            <a:miter lim="400000"/>
          </a:ln>
        </p:spPr>
      </p:pic>
      <p:sp>
        <p:nvSpPr>
          <p:cNvPr id="350" name="66% chronic gastritis…"/>
          <p:cNvSpPr txBox="1"/>
          <p:nvPr/>
        </p:nvSpPr>
        <p:spPr>
          <a:xfrm>
            <a:off x="5843832" y="3643338"/>
            <a:ext cx="4948140" cy="929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180473" indent="-180473">
              <a:buSzPct val="100000"/>
              <a:buChar char="-"/>
            </a:pPr>
            <a:r>
              <a:t>66% chronic gastritis</a:t>
            </a:r>
          </a:p>
          <a:p>
            <a:pPr marL="180473" indent="-180473">
              <a:buSzPct val="100000"/>
              <a:buChar char="-"/>
            </a:pPr>
            <a:r>
              <a:t>12% incomplete intest metaplasia con atrophy</a:t>
            </a:r>
          </a:p>
          <a:p>
            <a:pPr marL="180473" indent="-180473">
              <a:buSzPct val="100000"/>
              <a:buChar char="-"/>
            </a:pPr>
            <a:r>
              <a:t>6% complete int. met with atr.</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CasellaDiTesto 6"/>
          <p:cNvSpPr txBox="1"/>
          <p:nvPr/>
        </p:nvSpPr>
        <p:spPr>
          <a:xfrm>
            <a:off x="3182994" y="558622"/>
            <a:ext cx="5678867"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chemeClr val="accent2"/>
                </a:solidFill>
                <a:latin typeface="+mn-lt"/>
                <a:ea typeface="+mn-ea"/>
                <a:cs typeface="+mn-cs"/>
                <a:sym typeface="Calibri"/>
              </a:defRPr>
            </a:lvl1pPr>
          </a:lstStyle>
          <a:p>
            <a:pPr/>
            <a:r>
              <a:t>APC: PERSONAL EXPERIENCE</a:t>
            </a:r>
          </a:p>
        </p:txBody>
      </p:sp>
      <p:sp>
        <p:nvSpPr>
          <p:cNvPr id="353" name="CasellaDiTesto 7"/>
          <p:cNvSpPr txBox="1"/>
          <p:nvPr/>
        </p:nvSpPr>
        <p:spPr>
          <a:xfrm>
            <a:off x="315309" y="1070853"/>
            <a:ext cx="11414237" cy="390841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107000"/>
              </a:lnSpc>
              <a:spcBef>
                <a:spcPts val="800"/>
              </a:spcBef>
              <a:defRPr b="1" sz="2400">
                <a:latin typeface="Times New Roman"/>
                <a:ea typeface="Times New Roman"/>
                <a:cs typeface="Times New Roman"/>
                <a:sym typeface="Times New Roman"/>
              </a:defRPr>
            </a:pPr>
          </a:p>
          <a:p>
            <a:pPr algn="ctr">
              <a:lnSpc>
                <a:spcPct val="107000"/>
              </a:lnSpc>
              <a:spcBef>
                <a:spcPts val="800"/>
              </a:spcBef>
              <a:defRPr b="1" sz="2400">
                <a:latin typeface="Times New Roman"/>
                <a:ea typeface="Times New Roman"/>
                <a:cs typeface="Times New Roman"/>
                <a:sym typeface="Times New Roman"/>
              </a:defRPr>
            </a:pPr>
            <a:r>
              <a:t>Deep sedation is necessary due to the significant discomfort caused by regurgitation and vomiting for the patient.</a:t>
            </a:r>
          </a:p>
          <a:p>
            <a:pPr algn="ctr">
              <a:lnSpc>
                <a:spcPct val="107000"/>
              </a:lnSpc>
              <a:spcBef>
                <a:spcPts val="800"/>
              </a:spcBef>
              <a:defRPr b="1" sz="2400">
                <a:latin typeface="Times New Roman"/>
                <a:ea typeface="Times New Roman"/>
                <a:cs typeface="Times New Roman"/>
                <a:sym typeface="Times New Roman"/>
              </a:defRPr>
            </a:pPr>
          </a:p>
          <a:p>
            <a:pPr algn="ctr">
              <a:lnSpc>
                <a:spcPct val="107000"/>
              </a:lnSpc>
              <a:spcBef>
                <a:spcPts val="800"/>
              </a:spcBef>
              <a:defRPr b="1" sz="2400">
                <a:latin typeface="Times New Roman"/>
                <a:ea typeface="Times New Roman"/>
                <a:cs typeface="Times New Roman"/>
                <a:sym typeface="Times New Roman"/>
              </a:defRPr>
            </a:pPr>
            <a:r>
              <a:t>The treatments should be administered at intervals of 6-8 weeks, with at least 3-4 weeks between each treatment. </a:t>
            </a:r>
          </a:p>
          <a:p>
            <a:pPr algn="ctr">
              <a:lnSpc>
                <a:spcPct val="107000"/>
              </a:lnSpc>
              <a:spcBef>
                <a:spcPts val="800"/>
              </a:spcBef>
              <a:defRPr b="1" sz="2400">
                <a:latin typeface="Times New Roman"/>
                <a:ea typeface="Times New Roman"/>
                <a:cs typeface="Times New Roman"/>
                <a:sym typeface="Times New Roman"/>
              </a:defRPr>
            </a:pPr>
          </a:p>
          <a:p>
            <a:pPr algn="ctr">
              <a:lnSpc>
                <a:spcPct val="107000"/>
              </a:lnSpc>
              <a:spcBef>
                <a:spcPts val="800"/>
              </a:spcBef>
              <a:defRPr b="1" sz="2400">
                <a:latin typeface="Times New Roman"/>
                <a:ea typeface="Times New Roman"/>
                <a:cs typeface="Times New Roman"/>
                <a:sym typeface="Times New Roman"/>
              </a:defRPr>
            </a:pPr>
            <a:r>
              <a:t>The long-term effects of thermal damage on the anastomosis </a:t>
            </a:r>
            <a:r>
              <a:rPr>
                <a:solidFill>
                  <a:srgbClr val="FF40FF"/>
                </a:solidFill>
              </a:rPr>
              <a:t>need to be assessed</a:t>
            </a:r>
            <a:r>
              <a: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CasellaDiTesto 1"/>
          <p:cNvSpPr txBox="1"/>
          <p:nvPr/>
        </p:nvSpPr>
        <p:spPr>
          <a:xfrm>
            <a:off x="1765004" y="457200"/>
            <a:ext cx="8867555" cy="9923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SUTURING -TORe</a:t>
            </a:r>
          </a:p>
        </p:txBody>
      </p:sp>
      <p:sp>
        <p:nvSpPr>
          <p:cNvPr id="358" name="CasellaDiTesto 8"/>
          <p:cNvSpPr txBox="1"/>
          <p:nvPr/>
        </p:nvSpPr>
        <p:spPr>
          <a:xfrm>
            <a:off x="5586228" y="6443979"/>
            <a:ext cx="6097772" cy="370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a:solidFill>
                  <a:srgbClr val="FFFFFF"/>
                </a:solidFill>
                <a:latin typeface="AdvOTdc5ff126"/>
                <a:ea typeface="AdvOTdc5ff126"/>
                <a:cs typeface="AdvOTdc5ff126"/>
                <a:sym typeface="AdvOTdc5ff126"/>
              </a:defRPr>
            </a:lvl1pPr>
          </a:lstStyle>
          <a:p>
            <a:pPr/>
            <a:r>
              <a:t>Jirapinyo et al GASTROINTESTINAL ENDOSCOPY, 2020</a:t>
            </a:r>
          </a:p>
        </p:txBody>
      </p:sp>
      <p:grpSp>
        <p:nvGrpSpPr>
          <p:cNvPr id="364" name="Gruppo 3"/>
          <p:cNvGrpSpPr/>
          <p:nvPr/>
        </p:nvGrpSpPr>
        <p:grpSpPr>
          <a:xfrm>
            <a:off x="6729353" y="1702273"/>
            <a:ext cx="4483401" cy="4293565"/>
            <a:chOff x="0" y="0"/>
            <a:chExt cx="4483399" cy="4293563"/>
          </a:xfrm>
        </p:grpSpPr>
        <p:pic>
          <p:nvPicPr>
            <p:cNvPr id="359" name="Immagine 3" descr="Immagine 3"/>
            <p:cNvPicPr>
              <a:picLocks noChangeAspect="1"/>
            </p:cNvPicPr>
            <p:nvPr/>
          </p:nvPicPr>
          <p:blipFill>
            <a:blip r:embed="rId3">
              <a:extLst/>
            </a:blip>
            <a:srcRect l="7673" t="26821" r="55554" b="45582"/>
            <a:stretch>
              <a:fillRect/>
            </a:stretch>
          </p:blipFill>
          <p:spPr>
            <a:xfrm>
              <a:off x="0" y="0"/>
              <a:ext cx="4483400" cy="1892599"/>
            </a:xfrm>
            <a:prstGeom prst="rect">
              <a:avLst/>
            </a:prstGeom>
            <a:ln w="12700" cap="flat">
              <a:noFill/>
              <a:miter lim="400000"/>
            </a:ln>
            <a:effectLst/>
          </p:spPr>
        </p:pic>
        <p:pic>
          <p:nvPicPr>
            <p:cNvPr id="360" name="Immagine 7" descr="Immagine 7"/>
            <p:cNvPicPr>
              <a:picLocks noChangeAspect="1"/>
            </p:cNvPicPr>
            <p:nvPr/>
          </p:nvPicPr>
          <p:blipFill>
            <a:blip r:embed="rId3">
              <a:extLst/>
            </a:blip>
            <a:srcRect l="44446" t="26821" r="31891" b="45582"/>
            <a:stretch>
              <a:fillRect/>
            </a:stretch>
          </p:blipFill>
          <p:spPr>
            <a:xfrm>
              <a:off x="643260" y="2117878"/>
              <a:ext cx="2884970" cy="1892600"/>
            </a:xfrm>
            <a:prstGeom prst="rect">
              <a:avLst/>
            </a:prstGeom>
            <a:ln w="12700" cap="flat">
              <a:noFill/>
              <a:miter lim="400000"/>
            </a:ln>
            <a:effectLst/>
          </p:spPr>
        </p:pic>
        <p:sp>
          <p:nvSpPr>
            <p:cNvPr id="361" name="CasellaDiTesto 9"/>
            <p:cNvSpPr txBox="1"/>
            <p:nvPr/>
          </p:nvSpPr>
          <p:spPr>
            <a:xfrm>
              <a:off x="236034" y="1784347"/>
              <a:ext cx="1637417" cy="3330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a:latin typeface="+mn-lt"/>
                  <a:ea typeface="+mn-ea"/>
                  <a:cs typeface="+mn-cs"/>
                  <a:sym typeface="Calibri"/>
                </a:defRPr>
              </a:lvl1pPr>
            </a:lstStyle>
            <a:p>
              <a:pPr/>
              <a:r>
                <a:t>Interrupted</a:t>
              </a:r>
            </a:p>
          </p:txBody>
        </p:sp>
        <p:sp>
          <p:nvSpPr>
            <p:cNvPr id="362" name="CasellaDiTesto 10"/>
            <p:cNvSpPr txBox="1"/>
            <p:nvPr/>
          </p:nvSpPr>
          <p:spPr>
            <a:xfrm>
              <a:off x="2206599" y="1766624"/>
              <a:ext cx="1637417" cy="3330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a:latin typeface="+mn-lt"/>
                  <a:ea typeface="+mn-ea"/>
                  <a:cs typeface="+mn-cs"/>
                  <a:sym typeface="Calibri"/>
                </a:defRPr>
              </a:lvl1pPr>
            </a:lstStyle>
            <a:p>
              <a:pPr/>
              <a:r>
                <a:t>Purse-string</a:t>
              </a:r>
            </a:p>
          </p:txBody>
        </p:sp>
        <p:sp>
          <p:nvSpPr>
            <p:cNvPr id="363" name="CasellaDiTesto 11"/>
            <p:cNvSpPr txBox="1"/>
            <p:nvPr/>
          </p:nvSpPr>
          <p:spPr>
            <a:xfrm>
              <a:off x="1210683" y="3960480"/>
              <a:ext cx="1637416" cy="3330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a:latin typeface="+mn-lt"/>
                  <a:ea typeface="+mn-ea"/>
                  <a:cs typeface="+mn-cs"/>
                  <a:sym typeface="Calibri"/>
                </a:defRPr>
              </a:lvl1pPr>
            </a:lstStyle>
            <a:p>
              <a:pPr/>
              <a:r>
                <a:t>Running</a:t>
              </a:r>
            </a:p>
          </p:txBody>
        </p:sp>
      </p:grpSp>
      <p:sp>
        <p:nvSpPr>
          <p:cNvPr id="365" name="Freccia a destra 16"/>
          <p:cNvSpPr/>
          <p:nvPr/>
        </p:nvSpPr>
        <p:spPr>
          <a:xfrm>
            <a:off x="5095166" y="3556820"/>
            <a:ext cx="978411" cy="484635"/>
          </a:xfrm>
          <a:prstGeom prst="rightArrow">
            <a:avLst>
              <a:gd name="adj1" fmla="val 50000"/>
              <a:gd name="adj2" fmla="val 50000"/>
            </a:avLst>
          </a:prstGeom>
          <a:solidFill>
            <a:schemeClr val="accent1"/>
          </a:solidFill>
          <a:ln w="15875">
            <a:solidFill>
              <a:srgbClr val="709429"/>
            </a:solidFill>
          </a:ln>
        </p:spPr>
        <p:txBody>
          <a:bodyPr lIns="45718" tIns="45718" rIns="45718" bIns="45718" anchor="ctr"/>
          <a:lstStyle/>
          <a:p>
            <a:pPr algn="ctr">
              <a:defRPr>
                <a:solidFill>
                  <a:srgbClr val="FFFFFF"/>
                </a:solidFill>
                <a:latin typeface="+mn-lt"/>
                <a:ea typeface="+mn-ea"/>
                <a:cs typeface="+mn-cs"/>
                <a:sym typeface="Calibri"/>
              </a:defRPr>
            </a:pPr>
          </a:p>
        </p:txBody>
      </p:sp>
      <p:pic>
        <p:nvPicPr>
          <p:cNvPr id="366" name="IMG_1361.jpg" descr="IMG_1361.jpg"/>
          <p:cNvPicPr>
            <a:picLocks noChangeAspect="1"/>
          </p:cNvPicPr>
          <p:nvPr/>
        </p:nvPicPr>
        <p:blipFill>
          <a:blip r:embed="rId4">
            <a:extLst/>
          </a:blip>
          <a:stretch>
            <a:fillRect/>
          </a:stretch>
        </p:blipFill>
        <p:spPr>
          <a:xfrm>
            <a:off x="979247" y="2511506"/>
            <a:ext cx="3693992" cy="2631065"/>
          </a:xfrm>
          <a:prstGeom prst="rect">
            <a:avLst/>
          </a:prstGeom>
          <a:ln w="12700">
            <a:miter lim="400000"/>
          </a:ln>
        </p:spPr>
      </p:pic>
      <p:pic>
        <p:nvPicPr>
          <p:cNvPr id="367" name="Picture 2" descr="Picture 2"/>
          <p:cNvPicPr>
            <a:picLocks noChangeAspect="1"/>
          </p:cNvPicPr>
          <p:nvPr/>
        </p:nvPicPr>
        <p:blipFill>
          <a:blip r:embed="rId5">
            <a:extLst/>
          </a:blip>
          <a:stretch>
            <a:fillRect/>
          </a:stretch>
        </p:blipFill>
        <p:spPr>
          <a:xfrm>
            <a:off x="11021441" y="63678"/>
            <a:ext cx="1169561" cy="1090615"/>
          </a:xfrm>
          <a:prstGeom prst="rect">
            <a:avLst/>
          </a:prstGeom>
          <a:ln w="12700">
            <a:miter lim="400000"/>
          </a:ln>
        </p:spPr>
      </p:pic>
      <p:pic>
        <p:nvPicPr>
          <p:cNvPr id="368" name="Immagine" descr="Immagine"/>
          <p:cNvPicPr>
            <a:picLocks noChangeAspect="1"/>
          </p:cNvPicPr>
          <p:nvPr/>
        </p:nvPicPr>
        <p:blipFill>
          <a:blip r:embed="rId6">
            <a:extLst/>
          </a:blip>
          <a:stretch>
            <a:fillRect/>
          </a:stretch>
        </p:blipFill>
        <p:spPr>
          <a:xfrm>
            <a:off x="90182" y="111654"/>
            <a:ext cx="1933245" cy="837590"/>
          </a:xfrm>
          <a:prstGeom prst="rect">
            <a:avLst/>
          </a:prstGeom>
          <a:ln w="12700">
            <a:miter lim="400000"/>
          </a:ln>
        </p:spPr>
      </p:pic>
      <p:pic>
        <p:nvPicPr>
          <p:cNvPr id="369" name="Immagine 2" descr="Immagine 2"/>
          <p:cNvPicPr>
            <a:picLocks noChangeAspect="1"/>
          </p:cNvPicPr>
          <p:nvPr/>
        </p:nvPicPr>
        <p:blipFill>
          <a:blip r:embed="rId7">
            <a:extLst/>
          </a:blip>
          <a:srcRect l="23062" t="29167" r="47536" b="14664"/>
          <a:stretch>
            <a:fillRect/>
          </a:stretch>
        </p:blipFill>
        <p:spPr>
          <a:xfrm>
            <a:off x="1065478" y="1847505"/>
            <a:ext cx="3521530" cy="378432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6"/>
                                        </p:tgtEl>
                                        <p:attrNameLst>
                                          <p:attrName>style.visibility</p:attrName>
                                        </p:attrNameLst>
                                      </p:cBhvr>
                                      <p:to>
                                        <p:strVal val="visible"/>
                                      </p:to>
                                    </p:set>
                                    <p:animEffect filter="fade" transition="in">
                                      <p:cBhvr>
                                        <p:cTn id="7" dur="500"/>
                                        <p:tgtEl>
                                          <p:spTgt spid="3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69"/>
                                        </p:tgtEl>
                                        <p:attrNameLst>
                                          <p:attrName>style.visibility</p:attrName>
                                        </p:attrNameLst>
                                      </p:cBhvr>
                                      <p:to>
                                        <p:strVal val="visible"/>
                                      </p:to>
                                    </p:set>
                                    <p:animEffect filter="fade" transition="in">
                                      <p:cBhvr>
                                        <p:cTn id="12" dur="500"/>
                                        <p:tgtEl>
                                          <p:spTgt spid="36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65"/>
                                        </p:tgtEl>
                                        <p:attrNameLst>
                                          <p:attrName>style.visibility</p:attrName>
                                        </p:attrNameLst>
                                      </p:cBhvr>
                                      <p:to>
                                        <p:strVal val="visible"/>
                                      </p:to>
                                    </p:set>
                                    <p:animEffect filter="fade" transition="in">
                                      <p:cBhvr>
                                        <p:cTn id="17" dur="500"/>
                                        <p:tgtEl>
                                          <p:spTgt spid="36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64"/>
                                        </p:tgtEl>
                                        <p:attrNameLst>
                                          <p:attrName>style.visibility</p:attrName>
                                        </p:attrNameLst>
                                      </p:cBhvr>
                                      <p:to>
                                        <p:strVal val="visible"/>
                                      </p:to>
                                    </p:set>
                                    <p:animEffect filter="fade" transition="in">
                                      <p:cBhvr>
                                        <p:cTn id="22" dur="5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3"/>
      <p:bldP build="whole" bldLvl="1" animBg="1" rev="0" advAuto="0" spid="364" grpId="4"/>
      <p:bldP build="whole" bldLvl="1" animBg="1" rev="0" advAuto="0" spid="369" grpId="2"/>
      <p:bldP build="whole" bldLvl="1" animBg="1" rev="0" advAuto="0" spid="36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Immagine" descr="Immagine"/>
          <p:cNvPicPr>
            <a:picLocks noChangeAspect="1"/>
          </p:cNvPicPr>
          <p:nvPr/>
        </p:nvPicPr>
        <p:blipFill>
          <a:blip r:embed="rId3">
            <a:extLst/>
          </a:blip>
          <a:stretch>
            <a:fillRect/>
          </a:stretch>
        </p:blipFill>
        <p:spPr>
          <a:xfrm>
            <a:off x="6600390" y="1360651"/>
            <a:ext cx="5352690" cy="4642941"/>
          </a:xfrm>
          <a:prstGeom prst="rect">
            <a:avLst/>
          </a:prstGeom>
          <a:ln w="12700">
            <a:miter lim="400000"/>
          </a:ln>
        </p:spPr>
      </p:pic>
      <p:pic>
        <p:nvPicPr>
          <p:cNvPr id="374" name="Immagine" descr="Immagine"/>
          <p:cNvPicPr>
            <a:picLocks noChangeAspect="1"/>
          </p:cNvPicPr>
          <p:nvPr/>
        </p:nvPicPr>
        <p:blipFill>
          <a:blip r:embed="rId4">
            <a:extLst/>
          </a:blip>
          <a:stretch>
            <a:fillRect/>
          </a:stretch>
        </p:blipFill>
        <p:spPr>
          <a:xfrm>
            <a:off x="876999" y="952717"/>
            <a:ext cx="4080478" cy="1106048"/>
          </a:xfrm>
          <a:prstGeom prst="rect">
            <a:avLst/>
          </a:prstGeom>
          <a:ln w="12700">
            <a:miter lim="400000"/>
          </a:ln>
        </p:spPr>
      </p:pic>
      <p:pic>
        <p:nvPicPr>
          <p:cNvPr id="375" name="Immagine" descr="Immagine"/>
          <p:cNvPicPr>
            <a:picLocks noChangeAspect="1"/>
          </p:cNvPicPr>
          <p:nvPr/>
        </p:nvPicPr>
        <p:blipFill>
          <a:blip r:embed="rId5">
            <a:extLst/>
          </a:blip>
          <a:stretch>
            <a:fillRect/>
          </a:stretch>
        </p:blipFill>
        <p:spPr>
          <a:xfrm>
            <a:off x="1318108" y="2108310"/>
            <a:ext cx="2516023" cy="3960056"/>
          </a:xfrm>
          <a:prstGeom prst="rect">
            <a:avLst/>
          </a:prstGeom>
          <a:ln w="12700">
            <a:miter lim="400000"/>
          </a:ln>
        </p:spPr>
      </p:pic>
      <p:sp>
        <p:nvSpPr>
          <p:cNvPr id="376" name="n= 850…"/>
          <p:cNvSpPr txBox="1"/>
          <p:nvPr/>
        </p:nvSpPr>
        <p:spPr>
          <a:xfrm>
            <a:off x="4599228" y="2587906"/>
            <a:ext cx="1555579" cy="929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r>
              <a:t>13 works</a:t>
            </a:r>
          </a:p>
          <a:p>
            <a:pPr algn="ctr"/>
            <a:r>
              <a:t> n= 850</a:t>
            </a:r>
          </a:p>
        </p:txBody>
      </p:sp>
      <p:sp>
        <p:nvSpPr>
          <p:cNvPr id="377" name="CasellaDiTesto 1"/>
          <p:cNvSpPr txBox="1"/>
          <p:nvPr/>
        </p:nvSpPr>
        <p:spPr>
          <a:xfrm>
            <a:off x="650928" y="204863"/>
            <a:ext cx="10401398" cy="4970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SUTURING - ToRE: OUTCOME</a:t>
            </a:r>
          </a:p>
        </p:txBody>
      </p:sp>
      <p:pic>
        <p:nvPicPr>
          <p:cNvPr id="378" name="100H0002.jpg" descr="100H0002.jpg"/>
          <p:cNvPicPr>
            <a:picLocks noChangeAspect="1"/>
          </p:cNvPicPr>
          <p:nvPr/>
        </p:nvPicPr>
        <p:blipFill>
          <a:blip r:embed="rId6">
            <a:extLst/>
          </a:blip>
          <a:stretch>
            <a:fillRect/>
          </a:stretch>
        </p:blipFill>
        <p:spPr>
          <a:xfrm>
            <a:off x="4414681" y="4438739"/>
            <a:ext cx="1924672" cy="1538370"/>
          </a:xfrm>
          <a:prstGeom prst="rect">
            <a:avLst/>
          </a:prstGeom>
          <a:ln w="12700">
            <a:miter lim="400000"/>
          </a:ln>
        </p:spPr>
      </p:pic>
      <p:sp>
        <p:nvSpPr>
          <p:cNvPr id="379" name="Rettangolo"/>
          <p:cNvSpPr/>
          <p:nvPr/>
        </p:nvSpPr>
        <p:spPr>
          <a:xfrm>
            <a:off x="10709115" y="2335149"/>
            <a:ext cx="1136901" cy="284569"/>
          </a:xfrm>
          <a:prstGeom prst="rect">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nchor="ctr"/>
          <a:lstStyle/>
          <a:p>
            <a:pPr/>
          </a:p>
        </p:txBody>
      </p:sp>
      <p:sp>
        <p:nvSpPr>
          <p:cNvPr id="380" name="Rettangolo"/>
          <p:cNvSpPr/>
          <p:nvPr/>
        </p:nvSpPr>
        <p:spPr>
          <a:xfrm>
            <a:off x="10709115" y="3690120"/>
            <a:ext cx="1136901" cy="284570"/>
          </a:xfrm>
          <a:prstGeom prst="rect">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nchor="ctr"/>
          <a:lstStyle/>
          <a:p>
            <a:pPr/>
          </a:p>
        </p:txBody>
      </p:sp>
      <p:sp>
        <p:nvSpPr>
          <p:cNvPr id="381" name="Rettangolo"/>
          <p:cNvSpPr/>
          <p:nvPr/>
        </p:nvSpPr>
        <p:spPr>
          <a:xfrm>
            <a:off x="10709115" y="5371271"/>
            <a:ext cx="1136901" cy="284569"/>
          </a:xfrm>
          <a:prstGeom prst="rect">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nchor="ctr"/>
          <a:lstStyle/>
          <a:p>
            <a:pPr/>
          </a:p>
        </p:txBody>
      </p:sp>
      <p:sp>
        <p:nvSpPr>
          <p:cNvPr id="382" name="T. S. : 99.86%"/>
          <p:cNvSpPr txBox="1"/>
          <p:nvPr/>
        </p:nvSpPr>
        <p:spPr>
          <a:xfrm>
            <a:off x="4581608" y="3632367"/>
            <a:ext cx="1590818" cy="650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a:solidFill>
                  <a:srgbClr val="FF0000"/>
                </a:solidFill>
              </a:defRPr>
            </a:lvl1pPr>
          </a:lstStyle>
          <a:p>
            <a:pPr/>
            <a:r>
              <a:t>T. S. : 99.86%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79"/>
                                        </p:tgtEl>
                                        <p:attrNameLst>
                                          <p:attrName>style.visibility</p:attrName>
                                        </p:attrNameLst>
                                      </p:cBhvr>
                                      <p:to>
                                        <p:strVal val="visible"/>
                                      </p:to>
                                    </p:set>
                                    <p:anim calcmode="lin" valueType="num">
                                      <p:cBhvr>
                                        <p:cTn id="7" dur="1000" fill="hold"/>
                                        <p:tgtEl>
                                          <p:spTgt spid="379"/>
                                        </p:tgtEl>
                                        <p:attrNameLst>
                                          <p:attrName>ppt_x</p:attrName>
                                        </p:attrNameLst>
                                      </p:cBhvr>
                                      <p:tavLst>
                                        <p:tav tm="0">
                                          <p:val>
                                            <p:strVal val="#ppt_x"/>
                                          </p:val>
                                        </p:tav>
                                        <p:tav tm="100000">
                                          <p:val>
                                            <p:strVal val="#ppt_x"/>
                                          </p:val>
                                        </p:tav>
                                      </p:tavLst>
                                    </p:anim>
                                    <p:anim calcmode="lin" valueType="num">
                                      <p:cBhvr>
                                        <p:cTn id="8" dur="1000" fill="hold"/>
                                        <p:tgtEl>
                                          <p:spTgt spid="37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80"/>
                                        </p:tgtEl>
                                        <p:attrNameLst>
                                          <p:attrName>style.visibility</p:attrName>
                                        </p:attrNameLst>
                                      </p:cBhvr>
                                      <p:to>
                                        <p:strVal val="visible"/>
                                      </p:to>
                                    </p:set>
                                    <p:anim calcmode="lin" valueType="num">
                                      <p:cBhvr>
                                        <p:cTn id="13" dur="1000" fill="hold"/>
                                        <p:tgtEl>
                                          <p:spTgt spid="380"/>
                                        </p:tgtEl>
                                        <p:attrNameLst>
                                          <p:attrName>ppt_x</p:attrName>
                                        </p:attrNameLst>
                                      </p:cBhvr>
                                      <p:tavLst>
                                        <p:tav tm="0">
                                          <p:val>
                                            <p:strVal val="#ppt_x"/>
                                          </p:val>
                                        </p:tav>
                                        <p:tav tm="100000">
                                          <p:val>
                                            <p:strVal val="#ppt_x"/>
                                          </p:val>
                                        </p:tav>
                                      </p:tavLst>
                                    </p:anim>
                                    <p:anim calcmode="lin" valueType="num">
                                      <p:cBhvr>
                                        <p:cTn id="14" dur="1000" fill="hold"/>
                                        <p:tgtEl>
                                          <p:spTgt spid="38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381"/>
                                        </p:tgtEl>
                                        <p:attrNameLst>
                                          <p:attrName>style.visibility</p:attrName>
                                        </p:attrNameLst>
                                      </p:cBhvr>
                                      <p:to>
                                        <p:strVal val="visible"/>
                                      </p:to>
                                    </p:set>
                                    <p:anim calcmode="lin" valueType="num">
                                      <p:cBhvr>
                                        <p:cTn id="19" dur="1000" fill="hold"/>
                                        <p:tgtEl>
                                          <p:spTgt spid="381"/>
                                        </p:tgtEl>
                                        <p:attrNameLst>
                                          <p:attrName>ppt_x</p:attrName>
                                        </p:attrNameLst>
                                      </p:cBhvr>
                                      <p:tavLst>
                                        <p:tav tm="0">
                                          <p:val>
                                            <p:strVal val="#ppt_x"/>
                                          </p:val>
                                        </p:tav>
                                        <p:tav tm="100000">
                                          <p:val>
                                            <p:strVal val="#ppt_x"/>
                                          </p:val>
                                        </p:tav>
                                      </p:tavLst>
                                    </p:anim>
                                    <p:anim calcmode="lin" valueType="num">
                                      <p:cBhvr>
                                        <p:cTn id="20" dur="1000" fill="hold"/>
                                        <p:tgtEl>
                                          <p:spTgt spid="38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el" backwards="0">
                                    <p:tmAbs val="0"/>
                                  </p:iterate>
                                  <p:childTnLst>
                                    <p:set>
                                      <p:cBhvr>
                                        <p:cTn id="24" fill="hold"/>
                                        <p:tgtEl>
                                          <p:spTgt spid="382"/>
                                        </p:tgtEl>
                                        <p:attrNameLst>
                                          <p:attrName>style.visibility</p:attrName>
                                        </p:attrNameLst>
                                      </p:cBhvr>
                                      <p:to>
                                        <p:strVal val="visible"/>
                                      </p:to>
                                    </p:set>
                                    <p:anim calcmode="lin" valueType="num">
                                      <p:cBhvr>
                                        <p:cTn id="25" dur="1000" fill="hold"/>
                                        <p:tgtEl>
                                          <p:spTgt spid="382"/>
                                        </p:tgtEl>
                                        <p:attrNameLst>
                                          <p:attrName>ppt_x</p:attrName>
                                        </p:attrNameLst>
                                      </p:cBhvr>
                                      <p:tavLst>
                                        <p:tav tm="0">
                                          <p:val>
                                            <p:strVal val="0-#ppt_w/2"/>
                                          </p:val>
                                        </p:tav>
                                        <p:tav tm="100000">
                                          <p:val>
                                            <p:strVal val="#ppt_x"/>
                                          </p:val>
                                        </p:tav>
                                      </p:tavLst>
                                    </p:anim>
                                    <p:anim calcmode="lin" valueType="num">
                                      <p:cBhvr>
                                        <p:cTn id="26" dur="1000" fill="hold"/>
                                        <p:tgtEl>
                                          <p:spTgt spid="38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 grpId="5" fill="hold">
                                  <p:stCondLst>
                                    <p:cond delay="0"/>
                                  </p:stCondLst>
                                  <p:iterate type="el" backwards="0">
                                    <p:tmAbs val="0"/>
                                  </p:iterate>
                                  <p:childTnLst>
                                    <p:set>
                                      <p:cBhvr>
                                        <p:cTn id="30" fill="hold"/>
                                        <p:tgtEl>
                                          <p:spTgt spid="378"/>
                                        </p:tgtEl>
                                        <p:attrNameLst>
                                          <p:attrName>style.visibility</p:attrName>
                                        </p:attrNameLst>
                                      </p:cBhvr>
                                      <p:to>
                                        <p:strVal val="visible"/>
                                      </p:to>
                                    </p:set>
                                    <p:anim calcmode="lin" valueType="num">
                                      <p:cBhvr>
                                        <p:cTn id="31" dur="1000" fill="hold"/>
                                        <p:tgtEl>
                                          <p:spTgt spid="378"/>
                                        </p:tgtEl>
                                        <p:attrNameLst>
                                          <p:attrName>ppt_x</p:attrName>
                                        </p:attrNameLst>
                                      </p:cBhvr>
                                      <p:tavLst>
                                        <p:tav tm="0">
                                          <p:val>
                                            <p:strVal val="0-#ppt_w/2"/>
                                          </p:val>
                                        </p:tav>
                                        <p:tav tm="100000">
                                          <p:val>
                                            <p:strVal val="#ppt_x"/>
                                          </p:val>
                                        </p:tav>
                                      </p:tavLst>
                                    </p:anim>
                                    <p:anim calcmode="lin" valueType="num">
                                      <p:cBhvr>
                                        <p:cTn id="32" dur="1000" fill="hold"/>
                                        <p:tgtEl>
                                          <p:spTgt spid="3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9" grpId="1"/>
      <p:bldP build="whole" bldLvl="1" animBg="1" rev="0" advAuto="0" spid="381" grpId="3"/>
      <p:bldP build="whole" bldLvl="1" animBg="1" rev="0" advAuto="0" spid="382" grpId="4"/>
      <p:bldP build="whole" bldLvl="1" animBg="1" rev="0" advAuto="0" spid="380" grpId="2"/>
      <p:bldP build="whole" bldLvl="1" animBg="1" rev="0" advAuto="0" spid="378" grpId="5"/>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CasellaDiTesto 5"/>
          <p:cNvSpPr txBox="1"/>
          <p:nvPr/>
        </p:nvSpPr>
        <p:spPr>
          <a:xfrm>
            <a:off x="1998903" y="391557"/>
            <a:ext cx="9302748" cy="4348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2700">
                <a:solidFill>
                  <a:schemeClr val="accent2"/>
                </a:solidFill>
                <a:latin typeface="+mn-lt"/>
                <a:ea typeface="+mn-ea"/>
                <a:cs typeface="+mn-cs"/>
                <a:sym typeface="Calibri"/>
              </a:defRPr>
            </a:lvl1pPr>
          </a:lstStyle>
          <a:p>
            <a:pPr/>
            <a:r>
              <a:t>REVISIONAL ENDOSCOPY: PREVIOUS RYGBP AND DUMPIG S.</a:t>
            </a:r>
          </a:p>
        </p:txBody>
      </p:sp>
      <p:pic>
        <p:nvPicPr>
          <p:cNvPr id="387" name="Immagine" descr="Immagine"/>
          <p:cNvPicPr>
            <a:picLocks noChangeAspect="1"/>
          </p:cNvPicPr>
          <p:nvPr/>
        </p:nvPicPr>
        <p:blipFill>
          <a:blip r:embed="rId3">
            <a:extLst/>
          </a:blip>
          <a:stretch>
            <a:fillRect/>
          </a:stretch>
        </p:blipFill>
        <p:spPr>
          <a:xfrm>
            <a:off x="691610" y="1417089"/>
            <a:ext cx="4736395" cy="1548187"/>
          </a:xfrm>
          <a:prstGeom prst="rect">
            <a:avLst/>
          </a:prstGeom>
          <a:ln w="12700">
            <a:miter lim="400000"/>
          </a:ln>
        </p:spPr>
      </p:pic>
      <p:pic>
        <p:nvPicPr>
          <p:cNvPr id="388" name="Immagine" descr="Immagine"/>
          <p:cNvPicPr>
            <a:picLocks noChangeAspect="1"/>
          </p:cNvPicPr>
          <p:nvPr/>
        </p:nvPicPr>
        <p:blipFill>
          <a:blip r:embed="rId4">
            <a:extLst/>
          </a:blip>
          <a:stretch>
            <a:fillRect/>
          </a:stretch>
        </p:blipFill>
        <p:spPr>
          <a:xfrm>
            <a:off x="6672259" y="1560248"/>
            <a:ext cx="5245103" cy="1866903"/>
          </a:xfrm>
          <a:prstGeom prst="rect">
            <a:avLst/>
          </a:prstGeom>
          <a:ln w="12700">
            <a:miter lim="400000"/>
          </a:ln>
        </p:spPr>
      </p:pic>
      <p:pic>
        <p:nvPicPr>
          <p:cNvPr id="389" name="Immagine" descr="Immagine"/>
          <p:cNvPicPr>
            <a:picLocks noChangeAspect="1"/>
          </p:cNvPicPr>
          <p:nvPr/>
        </p:nvPicPr>
        <p:blipFill>
          <a:blip r:embed="rId5">
            <a:extLst/>
          </a:blip>
          <a:stretch>
            <a:fillRect/>
          </a:stretch>
        </p:blipFill>
        <p:spPr>
          <a:xfrm>
            <a:off x="1234130" y="3881799"/>
            <a:ext cx="9723740" cy="1999165"/>
          </a:xfrm>
          <a:prstGeom prst="rect">
            <a:avLst/>
          </a:prstGeom>
          <a:ln w="12700">
            <a:miter lim="400000"/>
          </a:ln>
        </p:spPr>
      </p:pic>
      <p:pic>
        <p:nvPicPr>
          <p:cNvPr id="390" name="Picture 2" descr="Picture 2"/>
          <p:cNvPicPr>
            <a:picLocks noChangeAspect="1"/>
          </p:cNvPicPr>
          <p:nvPr/>
        </p:nvPicPr>
        <p:blipFill>
          <a:blip r:embed="rId6">
            <a:extLst/>
          </a:blip>
          <a:stretch>
            <a:fillRect/>
          </a:stretch>
        </p:blipFill>
        <p:spPr>
          <a:xfrm>
            <a:off x="11021441" y="63678"/>
            <a:ext cx="1169561" cy="1090615"/>
          </a:xfrm>
          <a:prstGeom prst="rect">
            <a:avLst/>
          </a:prstGeom>
          <a:ln w="12700">
            <a:miter lim="400000"/>
          </a:ln>
        </p:spPr>
      </p:pic>
      <p:pic>
        <p:nvPicPr>
          <p:cNvPr id="391" name="Immagine" descr="Immagine"/>
          <p:cNvPicPr>
            <a:picLocks noChangeAspect="1"/>
          </p:cNvPicPr>
          <p:nvPr/>
        </p:nvPicPr>
        <p:blipFill>
          <a:blip r:embed="rId7">
            <a:extLst/>
          </a:blip>
          <a:stretch>
            <a:fillRect/>
          </a:stretch>
        </p:blipFill>
        <p:spPr>
          <a:xfrm>
            <a:off x="90182" y="111654"/>
            <a:ext cx="1933245" cy="837590"/>
          </a:xfrm>
          <a:prstGeom prst="rect">
            <a:avLst/>
          </a:prstGeom>
          <a:ln w="12700">
            <a:miter lim="400000"/>
          </a:ln>
        </p:spPr>
      </p:pic>
      <p:sp>
        <p:nvSpPr>
          <p:cNvPr id="392" name="Linea"/>
          <p:cNvSpPr/>
          <p:nvPr/>
        </p:nvSpPr>
        <p:spPr>
          <a:xfrm>
            <a:off x="7792376" y="2749756"/>
            <a:ext cx="4007530" cy="1"/>
          </a:xfrm>
          <a:prstGeom prst="line">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lstStyle/>
          <a:p>
            <a:pPr/>
          </a:p>
        </p:txBody>
      </p:sp>
      <p:sp>
        <p:nvSpPr>
          <p:cNvPr id="393" name="Linea"/>
          <p:cNvSpPr/>
          <p:nvPr/>
        </p:nvSpPr>
        <p:spPr>
          <a:xfrm>
            <a:off x="7792376" y="3025057"/>
            <a:ext cx="4007530" cy="1"/>
          </a:xfrm>
          <a:prstGeom prst="line">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92"/>
                                        </p:tgtEl>
                                        <p:attrNameLst>
                                          <p:attrName>style.visibility</p:attrName>
                                        </p:attrNameLst>
                                      </p:cBhvr>
                                      <p:to>
                                        <p:strVal val="visible"/>
                                      </p:to>
                                    </p:set>
                                    <p:anim calcmode="lin" valueType="num">
                                      <p:cBhvr>
                                        <p:cTn id="7" dur="1000" fill="hold"/>
                                        <p:tgtEl>
                                          <p:spTgt spid="392"/>
                                        </p:tgtEl>
                                        <p:attrNameLst>
                                          <p:attrName>ppt_x</p:attrName>
                                        </p:attrNameLst>
                                      </p:cBhvr>
                                      <p:tavLst>
                                        <p:tav tm="0">
                                          <p:val>
                                            <p:strVal val="#ppt_x"/>
                                          </p:val>
                                        </p:tav>
                                        <p:tav tm="100000">
                                          <p:val>
                                            <p:strVal val="#ppt_x"/>
                                          </p:val>
                                        </p:tav>
                                      </p:tavLst>
                                    </p:anim>
                                    <p:anim calcmode="lin" valueType="num">
                                      <p:cBhvr>
                                        <p:cTn id="8" dur="1000" fill="hold"/>
                                        <p:tgtEl>
                                          <p:spTgt spid="39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93"/>
                                        </p:tgtEl>
                                        <p:attrNameLst>
                                          <p:attrName>style.visibility</p:attrName>
                                        </p:attrNameLst>
                                      </p:cBhvr>
                                      <p:to>
                                        <p:strVal val="visible"/>
                                      </p:to>
                                    </p:set>
                                    <p:anim calcmode="lin" valueType="num">
                                      <p:cBhvr>
                                        <p:cTn id="13" dur="1000" fill="hold"/>
                                        <p:tgtEl>
                                          <p:spTgt spid="393"/>
                                        </p:tgtEl>
                                        <p:attrNameLst>
                                          <p:attrName>ppt_x</p:attrName>
                                        </p:attrNameLst>
                                      </p:cBhvr>
                                      <p:tavLst>
                                        <p:tav tm="0">
                                          <p:val>
                                            <p:strVal val="#ppt_x"/>
                                          </p:val>
                                        </p:tav>
                                        <p:tav tm="100000">
                                          <p:val>
                                            <p:strVal val="#ppt_x"/>
                                          </p:val>
                                        </p:tav>
                                      </p:tavLst>
                                    </p:anim>
                                    <p:anim calcmode="lin" valueType="num">
                                      <p:cBhvr>
                                        <p:cTn id="14" dur="1000" fill="hold"/>
                                        <p:tgtEl>
                                          <p:spTgt spid="3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1"/>
      <p:bldP build="whole" bldLvl="1" animBg="1" rev="0" advAuto="0" spid="393"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Disclosures"/>
          <p:cNvSpPr txBox="1"/>
          <p:nvPr/>
        </p:nvSpPr>
        <p:spPr>
          <a:xfrm>
            <a:off x="3684961" y="819967"/>
            <a:ext cx="6765129" cy="120081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b">
            <a:normAutofit fontScale="100000" lnSpcReduction="0"/>
          </a:bodyPr>
          <a:lstStyle>
            <a:lvl1pPr defTabSz="598219">
              <a:lnSpc>
                <a:spcPct val="80000"/>
              </a:lnSpc>
              <a:defRPr sz="7700">
                <a:solidFill>
                  <a:schemeClr val="accent2"/>
                </a:solidFill>
                <a:latin typeface="Permanent Marker"/>
                <a:ea typeface="Permanent Marker"/>
                <a:cs typeface="Permanent Marker"/>
                <a:sym typeface="Permanent Marker"/>
              </a:defRPr>
            </a:lvl1pPr>
          </a:lstStyle>
          <a:p>
            <a:pPr/>
            <a:r>
              <a:t>Disclosures</a:t>
            </a:r>
          </a:p>
        </p:txBody>
      </p:sp>
      <p:pic>
        <p:nvPicPr>
          <p:cNvPr id="172" name="Immagine" descr="Immagine"/>
          <p:cNvPicPr>
            <a:picLocks noChangeAspect="1"/>
          </p:cNvPicPr>
          <p:nvPr/>
        </p:nvPicPr>
        <p:blipFill>
          <a:blip r:embed="rId3">
            <a:extLst/>
          </a:blip>
          <a:stretch>
            <a:fillRect/>
          </a:stretch>
        </p:blipFill>
        <p:spPr>
          <a:xfrm>
            <a:off x="1326397" y="2658809"/>
            <a:ext cx="3721037" cy="770192"/>
          </a:xfrm>
          <a:prstGeom prst="rect">
            <a:avLst/>
          </a:prstGeom>
          <a:ln w="12700">
            <a:miter lim="400000"/>
          </a:ln>
        </p:spPr>
      </p:pic>
      <p:pic>
        <p:nvPicPr>
          <p:cNvPr id="173" name="Immagine" descr="Immagine"/>
          <p:cNvPicPr>
            <a:picLocks noChangeAspect="1"/>
          </p:cNvPicPr>
          <p:nvPr/>
        </p:nvPicPr>
        <p:blipFill>
          <a:blip r:embed="rId4">
            <a:extLst/>
          </a:blip>
          <a:stretch>
            <a:fillRect/>
          </a:stretch>
        </p:blipFill>
        <p:spPr>
          <a:xfrm>
            <a:off x="6950451" y="2247269"/>
            <a:ext cx="3656800" cy="1181731"/>
          </a:xfrm>
          <a:prstGeom prst="rect">
            <a:avLst/>
          </a:prstGeom>
          <a:ln w="12700">
            <a:miter lim="400000"/>
          </a:ln>
        </p:spPr>
      </p:pic>
      <p:sp>
        <p:nvSpPr>
          <p:cNvPr id="174" name="Consultant e proctorship"/>
          <p:cNvSpPr txBox="1"/>
          <p:nvPr/>
        </p:nvSpPr>
        <p:spPr>
          <a:xfrm>
            <a:off x="4564298" y="3429000"/>
            <a:ext cx="2990378" cy="27203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914400"/>
          </a:p>
          <a:p>
            <a:pPr defTabSz="914400"/>
          </a:p>
          <a:p>
            <a:pPr defTabSz="914400"/>
          </a:p>
          <a:p>
            <a:pPr defTabSz="914400"/>
          </a:p>
          <a:p>
            <a:pPr defTabSz="914400"/>
          </a:p>
          <a:p>
            <a:pPr defTabSz="914400"/>
          </a:p>
          <a:p>
            <a:pPr defTabSz="914400">
              <a:defRPr sz="2300">
                <a:solidFill>
                  <a:schemeClr val="accent2"/>
                </a:solidFill>
                <a:latin typeface="Marker Felt"/>
                <a:ea typeface="Marker Felt"/>
                <a:cs typeface="Marker Felt"/>
                <a:sym typeface="Marker Felt"/>
              </a:defRPr>
            </a:pPr>
            <a:r>
              <a:t>Consultant e proctorship</a:t>
            </a:r>
          </a:p>
          <a:p>
            <a:pPr defTabSz="914400">
              <a:defRPr sz="2300">
                <a:solidFill>
                  <a:schemeClr val="accent2"/>
                </a:solidFill>
                <a:latin typeface="Marker Felt"/>
                <a:ea typeface="Marker Felt"/>
                <a:cs typeface="Marker Felt"/>
                <a:sym typeface="Marker Felt"/>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REVISIONAL ENDOSCOPY:  PREVIOUS RYGBP AND DUMPIG S."/>
          <p:cNvSpPr txBox="1"/>
          <p:nvPr/>
        </p:nvSpPr>
        <p:spPr>
          <a:xfrm>
            <a:off x="1541556" y="381660"/>
            <a:ext cx="10073097" cy="45465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2900">
                <a:solidFill>
                  <a:schemeClr val="accent2"/>
                </a:solidFill>
                <a:latin typeface="+mn-lt"/>
                <a:ea typeface="+mn-ea"/>
                <a:cs typeface="+mn-cs"/>
                <a:sym typeface="Calibri"/>
              </a:defRPr>
            </a:lvl1pPr>
          </a:lstStyle>
          <a:p>
            <a:pPr/>
            <a:r>
              <a:t>REVISIONAL ENDOSCOPY:  PREVIOUS RYGBP AND DUMPIG S.</a:t>
            </a:r>
          </a:p>
        </p:txBody>
      </p:sp>
      <p:pic>
        <p:nvPicPr>
          <p:cNvPr id="398" name="Immagine" descr="Immagine"/>
          <p:cNvPicPr>
            <a:picLocks noChangeAspect="1"/>
          </p:cNvPicPr>
          <p:nvPr/>
        </p:nvPicPr>
        <p:blipFill>
          <a:blip r:embed="rId2">
            <a:extLst/>
          </a:blip>
          <a:stretch>
            <a:fillRect/>
          </a:stretch>
        </p:blipFill>
        <p:spPr>
          <a:xfrm>
            <a:off x="90182" y="268727"/>
            <a:ext cx="1570702" cy="680517"/>
          </a:xfrm>
          <a:prstGeom prst="rect">
            <a:avLst/>
          </a:prstGeom>
          <a:ln w="12700">
            <a:miter lim="400000"/>
          </a:ln>
        </p:spPr>
      </p:pic>
      <p:pic>
        <p:nvPicPr>
          <p:cNvPr id="399" name="Picture 2" descr="Picture 2"/>
          <p:cNvPicPr>
            <a:picLocks noChangeAspect="1"/>
          </p:cNvPicPr>
          <p:nvPr/>
        </p:nvPicPr>
        <p:blipFill>
          <a:blip r:embed="rId3">
            <a:extLst/>
          </a:blip>
          <a:stretch>
            <a:fillRect/>
          </a:stretch>
        </p:blipFill>
        <p:spPr>
          <a:xfrm>
            <a:off x="11301031" y="324396"/>
            <a:ext cx="889970" cy="829897"/>
          </a:xfrm>
          <a:prstGeom prst="rect">
            <a:avLst/>
          </a:prstGeom>
          <a:ln w="12700">
            <a:miter lim="400000"/>
          </a:ln>
        </p:spPr>
      </p:pic>
      <p:pic>
        <p:nvPicPr>
          <p:cNvPr id="400" name="Immagine" descr="Immagine"/>
          <p:cNvPicPr>
            <a:picLocks noChangeAspect="1"/>
          </p:cNvPicPr>
          <p:nvPr/>
        </p:nvPicPr>
        <p:blipFill>
          <a:blip r:embed="rId4">
            <a:extLst/>
          </a:blip>
          <a:stretch>
            <a:fillRect/>
          </a:stretch>
        </p:blipFill>
        <p:spPr>
          <a:xfrm>
            <a:off x="189514" y="1012850"/>
            <a:ext cx="6184242" cy="1281022"/>
          </a:xfrm>
          <a:prstGeom prst="rect">
            <a:avLst/>
          </a:prstGeom>
          <a:ln w="12700">
            <a:miter lim="400000"/>
          </a:ln>
        </p:spPr>
      </p:pic>
      <p:sp>
        <p:nvSpPr>
          <p:cNvPr id="401" name="n= 86"/>
          <p:cNvSpPr txBox="1"/>
          <p:nvPr/>
        </p:nvSpPr>
        <p:spPr>
          <a:xfrm>
            <a:off x="8606768" y="1427800"/>
            <a:ext cx="682557"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n= 86</a:t>
            </a:r>
          </a:p>
        </p:txBody>
      </p:sp>
      <p:pic>
        <p:nvPicPr>
          <p:cNvPr id="402" name="Immagine" descr="Immagine"/>
          <p:cNvPicPr>
            <a:picLocks noChangeAspect="1"/>
          </p:cNvPicPr>
          <p:nvPr/>
        </p:nvPicPr>
        <p:blipFill>
          <a:blip r:embed="rId5">
            <a:extLst/>
          </a:blip>
          <a:stretch>
            <a:fillRect/>
          </a:stretch>
        </p:blipFill>
        <p:spPr>
          <a:xfrm>
            <a:off x="282840" y="2357477"/>
            <a:ext cx="6640813" cy="1587535"/>
          </a:xfrm>
          <a:prstGeom prst="rect">
            <a:avLst/>
          </a:prstGeom>
          <a:ln w="12700">
            <a:miter lim="400000"/>
          </a:ln>
        </p:spPr>
      </p:pic>
      <p:pic>
        <p:nvPicPr>
          <p:cNvPr id="403" name="Immagine" descr="Immagine"/>
          <p:cNvPicPr>
            <a:picLocks noChangeAspect="1"/>
          </p:cNvPicPr>
          <p:nvPr/>
        </p:nvPicPr>
        <p:blipFill>
          <a:blip r:embed="rId6">
            <a:extLst/>
          </a:blip>
          <a:stretch>
            <a:fillRect/>
          </a:stretch>
        </p:blipFill>
        <p:spPr>
          <a:xfrm>
            <a:off x="3045403" y="4202947"/>
            <a:ext cx="5635682" cy="1952061"/>
          </a:xfrm>
          <a:prstGeom prst="rect">
            <a:avLst/>
          </a:prstGeom>
          <a:ln w="12700">
            <a:miter lim="400000"/>
          </a:ln>
        </p:spPr>
      </p:pic>
      <p:pic>
        <p:nvPicPr>
          <p:cNvPr id="404" name="Immagine" descr="Immagine"/>
          <p:cNvPicPr>
            <a:picLocks noChangeAspect="1"/>
          </p:cNvPicPr>
          <p:nvPr/>
        </p:nvPicPr>
        <p:blipFill>
          <a:blip r:embed="rId7">
            <a:extLst/>
          </a:blip>
          <a:stretch>
            <a:fillRect/>
          </a:stretch>
        </p:blipFill>
        <p:spPr>
          <a:xfrm>
            <a:off x="7007704" y="2068180"/>
            <a:ext cx="5204999" cy="140424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1"/>
      <p:bldP build="whole" bldLvl="1" animBg="1" rev="0" advAuto="0" spid="404" grpId="2"/>
      <p:bldP build="whole" bldLvl="1" animBg="1" rev="0" advAuto="0" spid="403"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CasellaDiTesto 3"/>
          <p:cNvSpPr txBox="1"/>
          <p:nvPr/>
        </p:nvSpPr>
        <p:spPr>
          <a:xfrm>
            <a:off x="2137533" y="240182"/>
            <a:ext cx="7916934"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chemeClr val="accent2"/>
                </a:solidFill>
                <a:latin typeface="+mn-lt"/>
                <a:ea typeface="+mn-ea"/>
                <a:cs typeface="+mn-cs"/>
                <a:sym typeface="Calibri"/>
              </a:defRPr>
            </a:lvl1pPr>
          </a:lstStyle>
          <a:p>
            <a:pPr/>
            <a:r>
              <a:t>TORe : personal considerations</a:t>
            </a:r>
          </a:p>
        </p:txBody>
      </p:sp>
      <p:pic>
        <p:nvPicPr>
          <p:cNvPr id="407" name="Immagine 11" descr="Immagine 11"/>
          <p:cNvPicPr>
            <a:picLocks noChangeAspect="1"/>
          </p:cNvPicPr>
          <p:nvPr/>
        </p:nvPicPr>
        <p:blipFill>
          <a:blip r:embed="rId3">
            <a:extLst/>
          </a:blip>
          <a:stretch>
            <a:fillRect/>
          </a:stretch>
        </p:blipFill>
        <p:spPr>
          <a:xfrm>
            <a:off x="3900213" y="3329351"/>
            <a:ext cx="3126804" cy="2490105"/>
          </a:xfrm>
          <a:prstGeom prst="rect">
            <a:avLst/>
          </a:prstGeom>
          <a:ln w="12700">
            <a:miter lim="400000"/>
          </a:ln>
        </p:spPr>
      </p:pic>
      <p:pic>
        <p:nvPicPr>
          <p:cNvPr id="408" name="IMG_3279.jpeg" descr="IMG_3279.jpeg"/>
          <p:cNvPicPr>
            <a:picLocks noChangeAspect="1"/>
          </p:cNvPicPr>
          <p:nvPr/>
        </p:nvPicPr>
        <p:blipFill>
          <a:blip r:embed="rId4">
            <a:extLst/>
          </a:blip>
          <a:stretch>
            <a:fillRect/>
          </a:stretch>
        </p:blipFill>
        <p:spPr>
          <a:xfrm>
            <a:off x="7834093" y="3184100"/>
            <a:ext cx="3707477" cy="2780607"/>
          </a:xfrm>
          <a:prstGeom prst="rect">
            <a:avLst/>
          </a:prstGeom>
          <a:ln w="12700">
            <a:miter lim="400000"/>
          </a:ln>
        </p:spPr>
      </p:pic>
      <p:sp>
        <p:nvSpPr>
          <p:cNvPr id="409" name="The feasibility of the procedure is greatly influenced by the surgical outcomes:…"/>
          <p:cNvSpPr txBox="1"/>
          <p:nvPr/>
        </p:nvSpPr>
        <p:spPr>
          <a:xfrm>
            <a:off x="168073" y="842412"/>
            <a:ext cx="11855854" cy="223650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lnSpc>
                <a:spcPct val="107000"/>
              </a:lnSpc>
              <a:spcBef>
                <a:spcPts val="800"/>
              </a:spcBef>
              <a:defRPr sz="2000">
                <a:latin typeface="Times New Roman"/>
                <a:ea typeface="Times New Roman"/>
                <a:cs typeface="Times New Roman"/>
                <a:sym typeface="Times New Roman"/>
              </a:defRPr>
            </a:pPr>
            <a:r>
              <a:t>The feasibility of the procedure is greatly influenced by the surgical outcomes:</a:t>
            </a:r>
          </a:p>
          <a:p>
            <a:pPr algn="ctr">
              <a:lnSpc>
                <a:spcPct val="107000"/>
              </a:lnSpc>
              <a:spcBef>
                <a:spcPts val="800"/>
              </a:spcBef>
              <a:defRPr b="1" sz="2000">
                <a:latin typeface="Times New Roman"/>
                <a:ea typeface="Times New Roman"/>
                <a:cs typeface="Times New Roman"/>
                <a:sym typeface="Times New Roman"/>
              </a:defRPr>
            </a:pPr>
            <a:r>
              <a:t>1. Thin, large diameter and partly fixed anastomoses, and a too-small pouch are all factors that prevent the correct execution of the procedure.</a:t>
            </a:r>
          </a:p>
          <a:p>
            <a:pPr algn="ctr">
              <a:lnSpc>
                <a:spcPct val="107000"/>
              </a:lnSpc>
              <a:spcBef>
                <a:spcPts val="800"/>
              </a:spcBef>
              <a:defRPr b="1" sz="2000">
                <a:latin typeface="Times New Roman"/>
                <a:ea typeface="Times New Roman"/>
                <a:cs typeface="Times New Roman"/>
                <a:sym typeface="Times New Roman"/>
              </a:defRPr>
            </a:pPr>
            <a:r>
              <a:t>2. In general, it is better to perform the procedure in OAGBs, where a larger pouch space and less distended anastomosis are beneficial.</a:t>
            </a:r>
          </a:p>
          <a:p>
            <a:pPr algn="ctr">
              <a:lnSpc>
                <a:spcPct val="107000"/>
              </a:lnSpc>
              <a:spcBef>
                <a:spcPts val="800"/>
              </a:spcBef>
              <a:defRPr b="1" sz="2000">
                <a:latin typeface="Times New Roman"/>
                <a:ea typeface="Times New Roman"/>
                <a:cs typeface="Times New Roman"/>
                <a:sym typeface="Times New Roman"/>
              </a:defRPr>
            </a:pPr>
            <a:r>
              <a:t>3. The tightness of the sutures decreases over time and the feeling of satiety is equally limited.</a:t>
            </a:r>
          </a:p>
        </p:txBody>
      </p:sp>
      <p:pic>
        <p:nvPicPr>
          <p:cNvPr id="410" name="clip RYGBP.mov" descr="clip RYGBP.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297423" y="3329351"/>
            <a:ext cx="3112630" cy="24901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0"/>
                                        </p:tgtEl>
                                        <p:attrNameLst>
                                          <p:attrName>style.visibility</p:attrName>
                                        </p:attrNameLst>
                                      </p:cBhvr>
                                      <p:to>
                                        <p:strVal val="visible"/>
                                      </p:to>
                                    </p:set>
                                  </p:childTnLst>
                                </p:cTn>
                              </p:par>
                            </p:childTnLst>
                          </p:cTn>
                        </p:par>
                        <p:par>
                          <p:cTn id="7" fill="hold">
                            <p:stCondLst>
                              <p:cond delay="0"/>
                            </p:stCondLst>
                            <p:childTnLst>
                              <p:par>
                                <p:cTn id="8" presetClass="mediacall" nodeType="afterEffect" presetSubtype="0" presetID="1" grpId="2" fill="hold">
                                  <p:stCondLst>
                                    <p:cond delay="0"/>
                                  </p:stCondLst>
                                  <p:childTnLst>
                                    <p:cmd type="call" cmd="playFrom(0.0)">
                                      <p:cBhvr>
                                        <p:cTn id="9" dur="6772" fill="hold"/>
                                        <p:tgtEl>
                                          <p:spTgt spid="410"/>
                                        </p:tgtEl>
                                      </p:cBhvr>
                                    </p:cmd>
                                  </p:childTnLst>
                                </p:cTn>
                              </p:par>
                            </p:childTnLst>
                          </p:cTn>
                        </p:par>
                        <p:par>
                          <p:cTn id="10" fill="hold">
                            <p:stCondLst>
                              <p:cond delay="6772"/>
                            </p:stCondLst>
                            <p:childTnLst>
                              <p:par>
                                <p:cTn id="11" presetClass="entr" nodeType="afterEffect" presetSubtype="8" presetID="2" grpId="3" fill="hold">
                                  <p:stCondLst>
                                    <p:cond delay="0"/>
                                  </p:stCondLst>
                                  <p:iterate type="el" backwards="0">
                                    <p:tmAbs val="0"/>
                                  </p:iterate>
                                  <p:childTnLst>
                                    <p:set>
                                      <p:cBhvr>
                                        <p:cTn id="12" fill="hold"/>
                                        <p:tgtEl>
                                          <p:spTgt spid="407"/>
                                        </p:tgtEl>
                                        <p:attrNameLst>
                                          <p:attrName>style.visibility</p:attrName>
                                        </p:attrNameLst>
                                      </p:cBhvr>
                                      <p:to>
                                        <p:strVal val="visible"/>
                                      </p:to>
                                    </p:set>
                                    <p:anim calcmode="lin" valueType="num">
                                      <p:cBhvr>
                                        <p:cTn id="13" dur="500" fill="hold"/>
                                        <p:tgtEl>
                                          <p:spTgt spid="407"/>
                                        </p:tgtEl>
                                        <p:attrNameLst>
                                          <p:attrName>ppt_x</p:attrName>
                                        </p:attrNameLst>
                                      </p:cBhvr>
                                      <p:tavLst>
                                        <p:tav tm="0">
                                          <p:val>
                                            <p:strVal val="0-#ppt_w/2"/>
                                          </p:val>
                                        </p:tav>
                                        <p:tav tm="100000">
                                          <p:val>
                                            <p:strVal val="#ppt_x"/>
                                          </p:val>
                                        </p:tav>
                                      </p:tavLst>
                                    </p:anim>
                                    <p:anim calcmode="lin" valueType="num">
                                      <p:cBhvr>
                                        <p:cTn id="14" dur="500" fill="hold"/>
                                        <p:tgtEl>
                                          <p:spTgt spid="40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4" fill="hold">
                                  <p:stCondLst>
                                    <p:cond delay="0"/>
                                  </p:stCondLst>
                                  <p:iterate type="el" backwards="0">
                                    <p:tmAbs val="0"/>
                                  </p:iterate>
                                  <p:childTnLst>
                                    <p:set>
                                      <p:cBhvr>
                                        <p:cTn id="18" fill="hold"/>
                                        <p:tgtEl>
                                          <p:spTgt spid="408"/>
                                        </p:tgtEl>
                                        <p:attrNameLst>
                                          <p:attrName>style.visibility</p:attrName>
                                        </p:attrNameLst>
                                      </p:cBhvr>
                                      <p:to>
                                        <p:strVal val="visible"/>
                                      </p:to>
                                    </p:set>
                                    <p:anim calcmode="lin" valueType="num">
                                      <p:cBhvr>
                                        <p:cTn id="19" dur="500" fill="hold"/>
                                        <p:tgtEl>
                                          <p:spTgt spid="408"/>
                                        </p:tgtEl>
                                        <p:attrNameLst>
                                          <p:attrName>ppt_x</p:attrName>
                                        </p:attrNameLst>
                                      </p:cBhvr>
                                      <p:tavLst>
                                        <p:tav tm="0">
                                          <p:val>
                                            <p:strVal val="0-#ppt_w/2"/>
                                          </p:val>
                                        </p:tav>
                                        <p:tav tm="100000">
                                          <p:val>
                                            <p:strVal val="#ppt_x"/>
                                          </p:val>
                                        </p:tav>
                                      </p:tavLst>
                                    </p:anim>
                                    <p:anim calcmode="lin" valueType="num">
                                      <p:cBhvr>
                                        <p:cTn id="20" dur="500" fill="hold"/>
                                        <p:tgtEl>
                                          <p:spTgt spid="4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1" fill="hold" display="0">
                  <p:stCondLst>
                    <p:cond delay="indefinite"/>
                  </p:stCondLst>
                </p:cTn>
                <p:tgtEl>
                  <p:spTgt spid="410"/>
                </p:tgtEl>
              </p:cMediaNode>
            </p:video>
            <p:seq concurrent="1" prevAc="none" nextAc="seek">
              <p:cTn id="22" evtFilter="cancelBubble" nodeType="interactiveSeq" restart="whenNotActive" fill="hold">
                <p:stCondLst>
                  <p:cond delay="0" evt="onClick">
                    <p:tgtEl>
                      <p:spTgt spid="410"/>
                    </p:tgtEl>
                  </p:cond>
                </p:stCondLst>
                <p:endSync delay="0" evt="end">
                  <p:rtn val="all"/>
                </p:endSync>
                <p:childTnLst>
                  <p:par>
                    <p:cTn id="23" fill="hold">
                      <p:stCondLst>
                        <p:cond delay="0"/>
                      </p:stCondLst>
                      <p:childTnLst>
                        <p:par>
                          <p:cTn id="24" fill="hold">
                            <p:stCondLst>
                              <p:cond delay="0"/>
                            </p:stCondLst>
                            <p:childTnLst>
                              <p:par>
                                <p:cTn id="25" presetClass="mediacall" nodeType="clickEffect" presetSubtype="0" presetID="2" fill="hold">
                                  <p:stCondLst>
                                    <p:cond delay="0"/>
                                  </p:stCondLst>
                                  <p:childTnLst>
                                    <p:cmd type="call" cmd="togglePause">
                                      <p:cBhvr>
                                        <p:cTn id="26" dur="1" fill="hold"/>
                                        <p:tgtEl>
                                          <p:spTgt spid="410"/>
                                        </p:tgtEl>
                                      </p:cBhvr>
                                    </p:cmd>
                                  </p:childTnLst>
                                </p:cTn>
                              </p:par>
                            </p:childTnLst>
                          </p:cTn>
                        </p:par>
                      </p:childTnLst>
                    </p:cTn>
                  </p:par>
                </p:childTnLst>
              </p:cTn>
              <p:nextCondLst>
                <p:cond delay="0" evt="onClick">
                  <p:tgtEl>
                    <p:spTgt spid="410"/>
                  </p:tgtEl>
                </p:cond>
              </p:nextCondLst>
            </p:seq>
          </p:childTnLst>
        </p:cTn>
      </p:par>
    </p:tnLst>
    <p:bldLst>
      <p:bldP build="whole" bldLvl="1" animBg="1" rev="0" advAuto="0" spid="410" grpId="1"/>
      <p:bldP build="whole" bldLvl="1" animBg="1" rev="0" advAuto="0" spid="407" grpId="3"/>
      <p:bldP build="whole" bldLvl="1" animBg="1" rev="0" advAuto="0" spid="408" grpId="4"/>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The feasibility of the procedure is greatly influenced by the surgical outcomes:…"/>
          <p:cNvSpPr txBox="1"/>
          <p:nvPr/>
        </p:nvSpPr>
        <p:spPr>
          <a:xfrm>
            <a:off x="228038" y="1000339"/>
            <a:ext cx="11735923" cy="151132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lnSpc>
                <a:spcPct val="107000"/>
              </a:lnSpc>
              <a:spcBef>
                <a:spcPts val="800"/>
              </a:spcBef>
              <a:defRPr sz="2000">
                <a:latin typeface="Times New Roman"/>
                <a:ea typeface="Times New Roman"/>
                <a:cs typeface="Times New Roman"/>
                <a:sym typeface="Times New Roman"/>
              </a:defRPr>
            </a:pPr>
            <a:r>
              <a:t>The feasibility of the procedure is greatly influenced by the surgical outcomes:</a:t>
            </a:r>
          </a:p>
          <a:p>
            <a:pPr algn="ctr">
              <a:lnSpc>
                <a:spcPct val="107000"/>
              </a:lnSpc>
              <a:spcBef>
                <a:spcPts val="800"/>
              </a:spcBef>
              <a:defRPr b="1" sz="2000">
                <a:latin typeface="Times New Roman"/>
                <a:ea typeface="Times New Roman"/>
                <a:cs typeface="Times New Roman"/>
                <a:sym typeface="Times New Roman"/>
              </a:defRPr>
            </a:pPr>
            <a:r>
              <a:t>4. </a:t>
            </a:r>
            <a:r>
              <a:rPr>
                <a:solidFill>
                  <a:srgbClr val="1F1F1F"/>
                </a:solidFill>
              </a:rPr>
              <a:t>We are preliminarly performing EUS to evaluate the anastomotic muscle layer .</a:t>
            </a:r>
            <a:endParaRPr>
              <a:solidFill>
                <a:srgbClr val="1F1F1F"/>
              </a:solidFill>
            </a:endParaRPr>
          </a:p>
          <a:p>
            <a:pPr algn="ctr">
              <a:lnSpc>
                <a:spcPct val="107000"/>
              </a:lnSpc>
              <a:spcBef>
                <a:spcPts val="800"/>
              </a:spcBef>
              <a:defRPr b="1" sz="2000">
                <a:solidFill>
                  <a:srgbClr val="1F1F1F"/>
                </a:solidFill>
                <a:latin typeface="Times New Roman"/>
                <a:ea typeface="Times New Roman"/>
                <a:cs typeface="Times New Roman"/>
                <a:sym typeface="Times New Roman"/>
              </a:defRPr>
            </a:pPr>
            <a:r>
              <a:t>5. If very thin (&lt; 1 mm) we perform several APC sessions with the aim of creating a fibrous layer where the suture can be attached</a:t>
            </a:r>
          </a:p>
        </p:txBody>
      </p:sp>
      <p:pic>
        <p:nvPicPr>
          <p:cNvPr id="415" name="by-pass.png" descr="by-pass.png"/>
          <p:cNvPicPr>
            <a:picLocks noChangeAspect="1"/>
          </p:cNvPicPr>
          <p:nvPr/>
        </p:nvPicPr>
        <p:blipFill>
          <a:blip r:embed="rId2">
            <a:extLst/>
          </a:blip>
          <a:stretch>
            <a:fillRect/>
          </a:stretch>
        </p:blipFill>
        <p:spPr>
          <a:xfrm>
            <a:off x="3236605" y="2774771"/>
            <a:ext cx="5253278" cy="3182710"/>
          </a:xfrm>
          <a:prstGeom prst="rect">
            <a:avLst/>
          </a:prstGeom>
          <a:ln w="12700">
            <a:miter lim="400000"/>
          </a:ln>
        </p:spPr>
      </p:pic>
      <p:sp>
        <p:nvSpPr>
          <p:cNvPr id="416" name="CasellaDiTesto 3"/>
          <p:cNvSpPr txBox="1"/>
          <p:nvPr/>
        </p:nvSpPr>
        <p:spPr>
          <a:xfrm>
            <a:off x="2137533" y="240182"/>
            <a:ext cx="7916934"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chemeClr val="accent2"/>
                </a:solidFill>
                <a:latin typeface="+mn-lt"/>
                <a:ea typeface="+mn-ea"/>
                <a:cs typeface="+mn-cs"/>
                <a:sym typeface="Calibri"/>
              </a:defRPr>
            </a:lvl1pPr>
          </a:lstStyle>
          <a:p>
            <a:pPr/>
            <a:r>
              <a:t>TORe : personal considerations</a:t>
            </a:r>
          </a:p>
        </p:txBody>
      </p:sp>
      <p:pic>
        <p:nvPicPr>
          <p:cNvPr id="417" name="Immagine" descr="Immagine"/>
          <p:cNvPicPr>
            <a:picLocks noChangeAspect="1"/>
          </p:cNvPicPr>
          <p:nvPr/>
        </p:nvPicPr>
        <p:blipFill>
          <a:blip r:embed="rId3">
            <a:extLst/>
          </a:blip>
          <a:stretch>
            <a:fillRect/>
          </a:stretch>
        </p:blipFill>
        <p:spPr>
          <a:xfrm>
            <a:off x="90182" y="111654"/>
            <a:ext cx="1933245" cy="837590"/>
          </a:xfrm>
          <a:prstGeom prst="rect">
            <a:avLst/>
          </a:prstGeom>
          <a:ln w="12700">
            <a:miter lim="400000"/>
          </a:ln>
        </p:spPr>
      </p:pic>
      <p:pic>
        <p:nvPicPr>
          <p:cNvPr id="418" name="Picture 2" descr="Picture 2"/>
          <p:cNvPicPr>
            <a:picLocks noChangeAspect="1"/>
          </p:cNvPicPr>
          <p:nvPr/>
        </p:nvPicPr>
        <p:blipFill>
          <a:blip r:embed="rId4">
            <a:extLst/>
          </a:blip>
          <a:stretch>
            <a:fillRect/>
          </a:stretch>
        </p:blipFill>
        <p:spPr>
          <a:xfrm>
            <a:off x="11021441" y="63678"/>
            <a:ext cx="1169561" cy="109061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CasellaDiTesto 1"/>
          <p:cNvSpPr txBox="1"/>
          <p:nvPr/>
        </p:nvSpPr>
        <p:spPr>
          <a:xfrm>
            <a:off x="1765004" y="457200"/>
            <a:ext cx="8867555" cy="4970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3200">
                <a:solidFill>
                  <a:schemeClr val="accent2"/>
                </a:solidFill>
                <a:latin typeface="+mn-lt"/>
                <a:ea typeface="+mn-ea"/>
                <a:cs typeface="+mn-cs"/>
                <a:sym typeface="Calibri"/>
              </a:defRPr>
            </a:pPr>
            <a:r>
              <a:t>ENDOSCOPIA REVISIONALE: </a:t>
            </a:r>
            <a:r>
              <a:t> </a:t>
            </a:r>
            <a:r>
              <a:t>P -TORe</a:t>
            </a:r>
          </a:p>
        </p:txBody>
      </p:sp>
      <p:pic>
        <p:nvPicPr>
          <p:cNvPr id="421" name="Immagine" descr="Immagine"/>
          <p:cNvPicPr>
            <a:picLocks noChangeAspect="1"/>
          </p:cNvPicPr>
          <p:nvPr/>
        </p:nvPicPr>
        <p:blipFill>
          <a:blip r:embed="rId3">
            <a:extLst/>
          </a:blip>
          <a:stretch>
            <a:fillRect/>
          </a:stretch>
        </p:blipFill>
        <p:spPr>
          <a:xfrm>
            <a:off x="394765" y="3254712"/>
            <a:ext cx="6634761" cy="1755997"/>
          </a:xfrm>
          <a:prstGeom prst="rect">
            <a:avLst/>
          </a:prstGeom>
          <a:ln w="12700">
            <a:miter lim="400000"/>
          </a:ln>
        </p:spPr>
      </p:pic>
      <p:pic>
        <p:nvPicPr>
          <p:cNvPr id="422" name="Immagine" descr="Immagine"/>
          <p:cNvPicPr>
            <a:picLocks noChangeAspect="1"/>
          </p:cNvPicPr>
          <p:nvPr/>
        </p:nvPicPr>
        <p:blipFill>
          <a:blip r:embed="rId4">
            <a:extLst/>
          </a:blip>
          <a:stretch>
            <a:fillRect/>
          </a:stretch>
        </p:blipFill>
        <p:spPr>
          <a:xfrm>
            <a:off x="572346" y="1490035"/>
            <a:ext cx="5484420" cy="977786"/>
          </a:xfrm>
          <a:prstGeom prst="rect">
            <a:avLst/>
          </a:prstGeom>
          <a:ln w="12700">
            <a:miter lim="400000"/>
          </a:ln>
        </p:spPr>
      </p:pic>
      <p:pic>
        <p:nvPicPr>
          <p:cNvPr id="423" name="Immagine" descr="Immagine"/>
          <p:cNvPicPr>
            <a:picLocks noChangeAspect="1"/>
          </p:cNvPicPr>
          <p:nvPr/>
        </p:nvPicPr>
        <p:blipFill>
          <a:blip r:embed="rId5">
            <a:extLst/>
          </a:blip>
          <a:stretch>
            <a:fillRect/>
          </a:stretch>
        </p:blipFill>
        <p:spPr>
          <a:xfrm>
            <a:off x="2621277" y="2275331"/>
            <a:ext cx="3919777" cy="192492"/>
          </a:xfrm>
          <a:prstGeom prst="rect">
            <a:avLst/>
          </a:prstGeom>
          <a:ln w="12700">
            <a:miter lim="400000"/>
          </a:ln>
        </p:spPr>
      </p:pic>
      <p:pic>
        <p:nvPicPr>
          <p:cNvPr id="424" name="Immagine" descr="Immagine"/>
          <p:cNvPicPr>
            <a:picLocks noChangeAspect="1"/>
          </p:cNvPicPr>
          <p:nvPr/>
        </p:nvPicPr>
        <p:blipFill>
          <a:blip r:embed="rId6">
            <a:extLst/>
          </a:blip>
          <a:stretch>
            <a:fillRect/>
          </a:stretch>
        </p:blipFill>
        <p:spPr>
          <a:xfrm>
            <a:off x="7288530" y="2444663"/>
            <a:ext cx="4568636" cy="2623109"/>
          </a:xfrm>
          <a:prstGeom prst="rect">
            <a:avLst/>
          </a:prstGeom>
          <a:ln w="12700">
            <a:miter lim="400000"/>
          </a:ln>
        </p:spPr>
      </p:pic>
      <p:sp>
        <p:nvSpPr>
          <p:cNvPr id="425" name="our patients experienced 9.5% TWL at 12 months,"/>
          <p:cNvSpPr txBox="1"/>
          <p:nvPr/>
        </p:nvSpPr>
        <p:spPr>
          <a:xfrm>
            <a:off x="1220803" y="4816299"/>
            <a:ext cx="3469582" cy="43751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ts val="3000"/>
              </a:lnSpc>
              <a:spcBef>
                <a:spcPts val="1200"/>
              </a:spcBef>
              <a:defRPr sz="1300">
                <a:latin typeface="Times Roman"/>
                <a:ea typeface="Times Roman"/>
                <a:cs typeface="Times Roman"/>
                <a:sym typeface="Times Roman"/>
              </a:defRPr>
            </a:lvl1pPr>
          </a:lstStyle>
          <a:p>
            <a:pPr/>
            <a:r>
              <a:t>our patients experienced 9.5% TWL at 12 months, </a:t>
            </a:r>
          </a:p>
        </p:txBody>
      </p:sp>
      <p:pic>
        <p:nvPicPr>
          <p:cNvPr id="426" name="Picture 2" descr="Picture 2"/>
          <p:cNvPicPr>
            <a:picLocks noChangeAspect="1"/>
          </p:cNvPicPr>
          <p:nvPr/>
        </p:nvPicPr>
        <p:blipFill>
          <a:blip r:embed="rId7">
            <a:extLst/>
          </a:blip>
          <a:stretch>
            <a:fillRect/>
          </a:stretch>
        </p:blipFill>
        <p:spPr>
          <a:xfrm>
            <a:off x="11021441" y="63678"/>
            <a:ext cx="1169561" cy="1090615"/>
          </a:xfrm>
          <a:prstGeom prst="rect">
            <a:avLst/>
          </a:prstGeom>
          <a:ln w="12700">
            <a:miter lim="400000"/>
          </a:ln>
        </p:spPr>
      </p:pic>
      <p:pic>
        <p:nvPicPr>
          <p:cNvPr id="427" name="Immagine" descr="Immagine"/>
          <p:cNvPicPr>
            <a:picLocks noChangeAspect="1"/>
          </p:cNvPicPr>
          <p:nvPr/>
        </p:nvPicPr>
        <p:blipFill>
          <a:blip r:embed="rId8">
            <a:extLst/>
          </a:blip>
          <a:stretch>
            <a:fillRect/>
          </a:stretch>
        </p:blipFill>
        <p:spPr>
          <a:xfrm>
            <a:off x="90182" y="111654"/>
            <a:ext cx="1933245" cy="83759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CasellaDiTesto 5"/>
          <p:cNvSpPr txBox="1"/>
          <p:nvPr/>
        </p:nvSpPr>
        <p:spPr>
          <a:xfrm>
            <a:off x="1765004" y="457200"/>
            <a:ext cx="8867555" cy="4970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PREVIOUS SLEEVE G.</a:t>
            </a:r>
          </a:p>
        </p:txBody>
      </p:sp>
      <p:pic>
        <p:nvPicPr>
          <p:cNvPr id="432" name="Picture 2" descr="Picture 2"/>
          <p:cNvPicPr>
            <a:picLocks noChangeAspect="1"/>
          </p:cNvPicPr>
          <p:nvPr/>
        </p:nvPicPr>
        <p:blipFill>
          <a:blip r:embed="rId3">
            <a:extLst/>
          </a:blip>
          <a:stretch>
            <a:fillRect/>
          </a:stretch>
        </p:blipFill>
        <p:spPr>
          <a:xfrm>
            <a:off x="11021441" y="63678"/>
            <a:ext cx="1169561" cy="1090615"/>
          </a:xfrm>
          <a:prstGeom prst="rect">
            <a:avLst/>
          </a:prstGeom>
          <a:ln w="12700">
            <a:miter lim="400000"/>
          </a:ln>
        </p:spPr>
      </p:pic>
      <p:pic>
        <p:nvPicPr>
          <p:cNvPr id="433" name="Immagine" descr="Immagine"/>
          <p:cNvPicPr>
            <a:picLocks noChangeAspect="1"/>
          </p:cNvPicPr>
          <p:nvPr/>
        </p:nvPicPr>
        <p:blipFill>
          <a:blip r:embed="rId4">
            <a:extLst/>
          </a:blip>
          <a:stretch>
            <a:fillRect/>
          </a:stretch>
        </p:blipFill>
        <p:spPr>
          <a:xfrm>
            <a:off x="90182" y="111654"/>
            <a:ext cx="1933245" cy="837590"/>
          </a:xfrm>
          <a:prstGeom prst="rect">
            <a:avLst/>
          </a:prstGeom>
          <a:ln w="12700">
            <a:miter lim="400000"/>
          </a:ln>
        </p:spPr>
      </p:pic>
      <p:pic>
        <p:nvPicPr>
          <p:cNvPr id="434" name="Immagine 4" descr="Immagine 4"/>
          <p:cNvPicPr>
            <a:picLocks noChangeAspect="1"/>
          </p:cNvPicPr>
          <p:nvPr/>
        </p:nvPicPr>
        <p:blipFill>
          <a:blip r:embed="rId5">
            <a:extLst/>
          </a:blip>
          <a:srcRect l="46407" t="47334" r="25560" b="17998"/>
          <a:stretch>
            <a:fillRect/>
          </a:stretch>
        </p:blipFill>
        <p:spPr>
          <a:xfrm>
            <a:off x="1072508" y="2645908"/>
            <a:ext cx="4679973" cy="3255633"/>
          </a:xfrm>
          <a:prstGeom prst="rect">
            <a:avLst/>
          </a:prstGeom>
          <a:ln w="12700">
            <a:miter lim="400000"/>
          </a:ln>
        </p:spPr>
      </p:pic>
      <p:pic>
        <p:nvPicPr>
          <p:cNvPr id="435" name="Immagine 5" descr="Immagine 5"/>
          <p:cNvPicPr>
            <a:picLocks noChangeAspect="1"/>
          </p:cNvPicPr>
          <p:nvPr/>
        </p:nvPicPr>
        <p:blipFill>
          <a:blip r:embed="rId6">
            <a:extLst/>
          </a:blip>
          <a:srcRect l="17625" t="40500" r="55281" b="26165"/>
          <a:stretch>
            <a:fillRect/>
          </a:stretch>
        </p:blipFill>
        <p:spPr>
          <a:xfrm>
            <a:off x="6122565" y="2723100"/>
            <a:ext cx="4481451" cy="3101350"/>
          </a:xfrm>
          <a:prstGeom prst="rect">
            <a:avLst/>
          </a:prstGeom>
          <a:ln w="12700">
            <a:miter lim="400000"/>
          </a:ln>
        </p:spPr>
      </p:pic>
      <p:pic>
        <p:nvPicPr>
          <p:cNvPr id="436" name="Immagine 9" descr="Immagine 9"/>
          <p:cNvPicPr>
            <a:picLocks noChangeAspect="1"/>
          </p:cNvPicPr>
          <p:nvPr/>
        </p:nvPicPr>
        <p:blipFill>
          <a:blip r:embed="rId7">
            <a:extLst/>
          </a:blip>
          <a:srcRect l="16397" t="58167" r="27726" b="21768"/>
          <a:stretch>
            <a:fillRect/>
          </a:stretch>
        </p:blipFill>
        <p:spPr>
          <a:xfrm>
            <a:off x="2352040" y="1192609"/>
            <a:ext cx="6812282" cy="1376044"/>
          </a:xfrm>
          <a:prstGeom prst="rect">
            <a:avLst/>
          </a:prstGeom>
          <a:ln w="12700">
            <a:miter lim="400000"/>
          </a:ln>
        </p:spPr>
      </p:pic>
      <p:sp>
        <p:nvSpPr>
          <p:cNvPr id="437" name="Annals of Medicine and Surgery 2022"/>
          <p:cNvSpPr txBox="1"/>
          <p:nvPr/>
        </p:nvSpPr>
        <p:spPr>
          <a:xfrm>
            <a:off x="7586837" y="6443981"/>
            <a:ext cx="3916556"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Annals of Medicine and Surgery 2022</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1" name="Immagine" descr="Immagine"/>
          <p:cNvPicPr>
            <a:picLocks noChangeAspect="1"/>
          </p:cNvPicPr>
          <p:nvPr/>
        </p:nvPicPr>
        <p:blipFill>
          <a:blip r:embed="rId3">
            <a:extLst/>
          </a:blip>
          <a:stretch>
            <a:fillRect/>
          </a:stretch>
        </p:blipFill>
        <p:spPr>
          <a:xfrm>
            <a:off x="1524876" y="751383"/>
            <a:ext cx="5917258" cy="1111258"/>
          </a:xfrm>
          <a:prstGeom prst="rect">
            <a:avLst/>
          </a:prstGeom>
          <a:ln w="12700">
            <a:miter lim="400000"/>
          </a:ln>
        </p:spPr>
      </p:pic>
      <p:sp>
        <p:nvSpPr>
          <p:cNvPr id="442" name="CasellaDiTesto 5"/>
          <p:cNvSpPr txBox="1"/>
          <p:nvPr/>
        </p:nvSpPr>
        <p:spPr>
          <a:xfrm>
            <a:off x="1460819" y="248685"/>
            <a:ext cx="9739039" cy="4348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2700">
                <a:solidFill>
                  <a:schemeClr val="accent2"/>
                </a:solidFill>
                <a:latin typeface="+mn-lt"/>
                <a:ea typeface="+mn-ea"/>
                <a:cs typeface="+mn-cs"/>
                <a:sym typeface="Calibri"/>
              </a:defRPr>
            </a:pPr>
            <a:r>
              <a:t>REVISIONAL ENDOSCOPY:  SUTURING IN PREVIOUS SLEEVE G: </a:t>
            </a:r>
            <a:r>
              <a:rPr u="sng">
                <a:solidFill>
                  <a:srgbClr val="FF40FF"/>
                </a:solidFill>
              </a:rPr>
              <a:t>re-SG</a:t>
            </a:r>
          </a:p>
        </p:txBody>
      </p:sp>
      <p:pic>
        <p:nvPicPr>
          <p:cNvPr id="443" name="Immagine" descr="Immagine"/>
          <p:cNvPicPr>
            <a:picLocks noChangeAspect="1"/>
          </p:cNvPicPr>
          <p:nvPr/>
        </p:nvPicPr>
        <p:blipFill>
          <a:blip r:embed="rId4">
            <a:extLst/>
          </a:blip>
          <a:stretch>
            <a:fillRect/>
          </a:stretch>
        </p:blipFill>
        <p:spPr>
          <a:xfrm>
            <a:off x="589280" y="3201329"/>
            <a:ext cx="3626266" cy="139791"/>
          </a:xfrm>
          <a:prstGeom prst="rect">
            <a:avLst/>
          </a:prstGeom>
          <a:ln w="12700">
            <a:miter lim="400000"/>
          </a:ln>
          <a:effectLst>
            <a:reflection blurRad="0" stA="50000" stPos="0" endA="0" endPos="40000" dist="0" dir="5400000" fadeDir="5400000" sx="100000" sy="-100000" kx="0" ky="0" algn="bl" rotWithShape="0"/>
          </a:effectLst>
        </p:spPr>
      </p:pic>
      <p:pic>
        <p:nvPicPr>
          <p:cNvPr id="444" name="Immagine" descr="Immagine"/>
          <p:cNvPicPr>
            <a:picLocks noChangeAspect="1"/>
          </p:cNvPicPr>
          <p:nvPr/>
        </p:nvPicPr>
        <p:blipFill>
          <a:blip r:embed="rId5">
            <a:extLst/>
          </a:blip>
          <a:stretch>
            <a:fillRect/>
          </a:stretch>
        </p:blipFill>
        <p:spPr>
          <a:xfrm>
            <a:off x="8580877" y="1379439"/>
            <a:ext cx="2857501" cy="2604472"/>
          </a:xfrm>
          <a:prstGeom prst="rect">
            <a:avLst/>
          </a:prstGeom>
          <a:ln w="12700">
            <a:miter lim="400000"/>
          </a:ln>
        </p:spPr>
      </p:pic>
      <p:pic>
        <p:nvPicPr>
          <p:cNvPr id="445" name="Immagine" descr="Immagine"/>
          <p:cNvPicPr>
            <a:picLocks noChangeAspect="1"/>
          </p:cNvPicPr>
          <p:nvPr/>
        </p:nvPicPr>
        <p:blipFill>
          <a:blip r:embed="rId6">
            <a:extLst/>
          </a:blip>
          <a:stretch>
            <a:fillRect/>
          </a:stretch>
        </p:blipFill>
        <p:spPr>
          <a:xfrm>
            <a:off x="2738597" y="1794518"/>
            <a:ext cx="4093330" cy="2680504"/>
          </a:xfrm>
          <a:prstGeom prst="rect">
            <a:avLst/>
          </a:prstGeom>
          <a:ln w="12700">
            <a:miter lim="400000"/>
          </a:ln>
        </p:spPr>
      </p:pic>
      <p:pic>
        <p:nvPicPr>
          <p:cNvPr id="446" name="Immagine" descr="Immagine"/>
          <p:cNvPicPr>
            <a:picLocks noChangeAspect="1"/>
          </p:cNvPicPr>
          <p:nvPr/>
        </p:nvPicPr>
        <p:blipFill>
          <a:blip r:embed="rId7">
            <a:extLst/>
          </a:blip>
          <a:stretch>
            <a:fillRect/>
          </a:stretch>
        </p:blipFill>
        <p:spPr>
          <a:xfrm>
            <a:off x="1417094" y="4547685"/>
            <a:ext cx="9357812" cy="1554457"/>
          </a:xfrm>
          <a:prstGeom prst="rect">
            <a:avLst/>
          </a:prstGeom>
          <a:ln w="12700">
            <a:miter lim="400000"/>
          </a:ln>
        </p:spPr>
      </p:pic>
      <p:pic>
        <p:nvPicPr>
          <p:cNvPr id="447" name="Picture 2" descr="Picture 2"/>
          <p:cNvPicPr>
            <a:picLocks noChangeAspect="1"/>
          </p:cNvPicPr>
          <p:nvPr/>
        </p:nvPicPr>
        <p:blipFill>
          <a:blip r:embed="rId8">
            <a:extLst/>
          </a:blip>
          <a:stretch>
            <a:fillRect/>
          </a:stretch>
        </p:blipFill>
        <p:spPr>
          <a:xfrm>
            <a:off x="11321049" y="199099"/>
            <a:ext cx="844094" cy="787118"/>
          </a:xfrm>
          <a:prstGeom prst="rect">
            <a:avLst/>
          </a:prstGeom>
          <a:ln w="12700">
            <a:miter lim="400000"/>
          </a:ln>
        </p:spPr>
      </p:pic>
      <p:pic>
        <p:nvPicPr>
          <p:cNvPr id="448" name="Immagine" descr="Immagine"/>
          <p:cNvPicPr>
            <a:picLocks noChangeAspect="1"/>
          </p:cNvPicPr>
          <p:nvPr/>
        </p:nvPicPr>
        <p:blipFill>
          <a:blip r:embed="rId9">
            <a:extLst/>
          </a:blip>
          <a:stretch>
            <a:fillRect/>
          </a:stretch>
        </p:blipFill>
        <p:spPr>
          <a:xfrm>
            <a:off x="64324" y="189847"/>
            <a:ext cx="1275304" cy="552534"/>
          </a:xfrm>
          <a:prstGeom prst="rect">
            <a:avLst/>
          </a:prstGeom>
          <a:ln w="12700">
            <a:miter lim="400000"/>
          </a:ln>
        </p:spPr>
      </p:pic>
      <p:sp>
        <p:nvSpPr>
          <p:cNvPr id="449" name="n:82"/>
          <p:cNvSpPr txBox="1"/>
          <p:nvPr/>
        </p:nvSpPr>
        <p:spPr>
          <a:xfrm>
            <a:off x="7431871" y="2060582"/>
            <a:ext cx="549058"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n:82</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Immagine" descr="Immagine"/>
          <p:cNvPicPr>
            <a:picLocks noChangeAspect="1"/>
          </p:cNvPicPr>
          <p:nvPr/>
        </p:nvPicPr>
        <p:blipFill>
          <a:blip r:embed="rId2">
            <a:extLst/>
          </a:blip>
          <a:stretch>
            <a:fillRect/>
          </a:stretch>
        </p:blipFill>
        <p:spPr>
          <a:xfrm>
            <a:off x="894974" y="745642"/>
            <a:ext cx="4995418" cy="1615830"/>
          </a:xfrm>
          <a:prstGeom prst="rect">
            <a:avLst/>
          </a:prstGeom>
          <a:ln w="12700">
            <a:miter lim="400000"/>
          </a:ln>
        </p:spPr>
      </p:pic>
      <p:sp>
        <p:nvSpPr>
          <p:cNvPr id="454" name="CasellaDiTesto 1"/>
          <p:cNvSpPr txBox="1"/>
          <p:nvPr/>
        </p:nvSpPr>
        <p:spPr>
          <a:xfrm>
            <a:off x="1186755" y="210185"/>
            <a:ext cx="9818490" cy="4970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3200">
                <a:solidFill>
                  <a:schemeClr val="accent2"/>
                </a:solidFill>
                <a:latin typeface="+mn-lt"/>
                <a:ea typeface="+mn-ea"/>
                <a:cs typeface="+mn-cs"/>
                <a:sym typeface="Calibri"/>
              </a:defRPr>
            </a:pPr>
            <a:r>
              <a:t>REVISIONAL ENDOSCOPY:  PREVIOUS SLEEVE G.: </a:t>
            </a:r>
            <a:r>
              <a:rPr u="sng">
                <a:solidFill>
                  <a:srgbClr val="FF40FF"/>
                </a:solidFill>
              </a:rPr>
              <a:t>re-SG</a:t>
            </a:r>
          </a:p>
        </p:txBody>
      </p:sp>
      <p:sp>
        <p:nvSpPr>
          <p:cNvPr id="455" name="Testo"/>
          <p:cNvSpPr txBox="1"/>
          <p:nvPr/>
        </p:nvSpPr>
        <p:spPr>
          <a:xfrm>
            <a:off x="558771" y="2775783"/>
            <a:ext cx="6186649" cy="18704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p>
        </p:txBody>
      </p:sp>
      <p:pic>
        <p:nvPicPr>
          <p:cNvPr id="456" name="Immagine" descr="Immagine"/>
          <p:cNvPicPr>
            <a:picLocks noChangeAspect="1"/>
          </p:cNvPicPr>
          <p:nvPr/>
        </p:nvPicPr>
        <p:blipFill>
          <a:blip r:embed="rId3">
            <a:extLst/>
          </a:blip>
          <a:stretch>
            <a:fillRect/>
          </a:stretch>
        </p:blipFill>
        <p:spPr>
          <a:xfrm>
            <a:off x="558771" y="2775783"/>
            <a:ext cx="6095086" cy="1726476"/>
          </a:xfrm>
          <a:prstGeom prst="rect">
            <a:avLst/>
          </a:prstGeom>
          <a:ln w="12700">
            <a:miter lim="400000"/>
          </a:ln>
        </p:spPr>
      </p:pic>
      <p:sp>
        <p:nvSpPr>
          <p:cNvPr id="457" name="N = 55…"/>
          <p:cNvSpPr txBox="1"/>
          <p:nvPr/>
        </p:nvSpPr>
        <p:spPr>
          <a:xfrm>
            <a:off x="7159516" y="1050776"/>
            <a:ext cx="4080639" cy="650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r>
              <a:t>N = 55</a:t>
            </a:r>
          </a:p>
          <a:p>
            <a:pPr algn="ctr"/>
            <a:r>
              <a:t>“ I “ pattern from greater to lesser curve</a:t>
            </a:r>
          </a:p>
        </p:txBody>
      </p:sp>
      <p:pic>
        <p:nvPicPr>
          <p:cNvPr id="458" name="Immagine" descr="Immagine"/>
          <p:cNvPicPr>
            <a:picLocks noChangeAspect="1"/>
          </p:cNvPicPr>
          <p:nvPr/>
        </p:nvPicPr>
        <p:blipFill>
          <a:blip r:embed="rId4">
            <a:extLst/>
          </a:blip>
          <a:stretch>
            <a:fillRect/>
          </a:stretch>
        </p:blipFill>
        <p:spPr>
          <a:xfrm>
            <a:off x="7467051" y="2043196"/>
            <a:ext cx="4216401" cy="37465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CasellaDiTesto 5"/>
          <p:cNvSpPr txBox="1"/>
          <p:nvPr/>
        </p:nvSpPr>
        <p:spPr>
          <a:xfrm>
            <a:off x="1662222" y="250822"/>
            <a:ext cx="8867556" cy="14622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3100">
                <a:solidFill>
                  <a:schemeClr val="accent2"/>
                </a:solidFill>
                <a:latin typeface="+mn-lt"/>
                <a:ea typeface="+mn-ea"/>
                <a:cs typeface="+mn-cs"/>
                <a:sym typeface="Calibri"/>
              </a:defRPr>
            </a:pPr>
            <a:r>
              <a:t>REVISIONAL ENDOSCOPY PREVIOUS SLEEVE G.: </a:t>
            </a:r>
            <a:r>
              <a:rPr u="sng">
                <a:solidFill>
                  <a:srgbClr val="FF40FF"/>
                </a:solidFill>
              </a:rPr>
              <a:t>re- SG</a:t>
            </a:r>
            <a:endParaRPr u="sng">
              <a:solidFill>
                <a:srgbClr val="FF40FF"/>
              </a:solidFill>
            </a:endParaRPr>
          </a:p>
          <a:p>
            <a:pPr algn="ctr">
              <a:defRPr b="1" sz="3100">
                <a:solidFill>
                  <a:schemeClr val="accent2"/>
                </a:solidFill>
                <a:latin typeface="+mn-lt"/>
                <a:ea typeface="+mn-ea"/>
                <a:cs typeface="+mn-cs"/>
                <a:sym typeface="Calibri"/>
              </a:defRPr>
            </a:pPr>
            <a:r>
              <a:rPr u="sng">
                <a:solidFill>
                  <a:srgbClr val="FF40FF"/>
                </a:solidFill>
              </a:rPr>
              <a:t>PERSONAL DATA in Press</a:t>
            </a:r>
            <a:endParaRPr sz="3200"/>
          </a:p>
        </p:txBody>
      </p:sp>
      <p:pic>
        <p:nvPicPr>
          <p:cNvPr id="461" name="Immagine" descr="Immagine"/>
          <p:cNvPicPr>
            <a:picLocks noChangeAspect="1"/>
          </p:cNvPicPr>
          <p:nvPr/>
        </p:nvPicPr>
        <p:blipFill>
          <a:blip r:embed="rId3">
            <a:extLst/>
          </a:blip>
          <a:stretch>
            <a:fillRect/>
          </a:stretch>
        </p:blipFill>
        <p:spPr>
          <a:xfrm>
            <a:off x="9003030" y="1518919"/>
            <a:ext cx="2230096" cy="3820162"/>
          </a:xfrm>
          <a:prstGeom prst="rect">
            <a:avLst/>
          </a:prstGeom>
          <a:ln w="12700">
            <a:miter lim="400000"/>
          </a:ln>
        </p:spPr>
      </p:pic>
      <p:sp>
        <p:nvSpPr>
          <p:cNvPr id="462" name="E’ una procedura complessa: aderenze extraviscerali, maggiore…"/>
          <p:cNvSpPr txBox="1"/>
          <p:nvPr/>
        </p:nvSpPr>
        <p:spPr>
          <a:xfrm>
            <a:off x="115762" y="1798421"/>
            <a:ext cx="8899507" cy="124904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sz="2000">
                <a:latin typeface="Times New Roman"/>
                <a:ea typeface="Times New Roman"/>
                <a:cs typeface="Times New Roman"/>
                <a:sym typeface="Times New Roman"/>
              </a:defRPr>
            </a:pPr>
            <a:r>
              <a:t>It is a complex procedure: there are extra-visceral adhesions and major dripping.</a:t>
            </a:r>
            <a:endParaRPr>
              <a:latin typeface="+mn-lt"/>
              <a:ea typeface="+mn-ea"/>
              <a:cs typeface="+mn-cs"/>
              <a:sym typeface="Calibri"/>
            </a:endParaRPr>
          </a:p>
          <a:p>
            <a:pPr>
              <a:defRPr b="1" sz="2000">
                <a:latin typeface="Times New Roman"/>
                <a:ea typeface="Times New Roman"/>
                <a:cs typeface="Times New Roman"/>
                <a:sym typeface="Times New Roman"/>
              </a:defRPr>
            </a:pPr>
            <a:r>
              <a:t> </a:t>
            </a:r>
            <a:endParaRPr>
              <a:latin typeface="+mn-lt"/>
              <a:ea typeface="+mn-ea"/>
              <a:cs typeface="+mn-cs"/>
              <a:sym typeface="Calibri"/>
            </a:endParaRPr>
          </a:p>
          <a:p>
            <a:pPr>
              <a:defRPr b="1" sz="2000">
                <a:latin typeface="Times New Roman"/>
                <a:ea typeface="Times New Roman"/>
                <a:cs typeface="Times New Roman"/>
                <a:sym typeface="Times New Roman"/>
              </a:defRPr>
            </a:pPr>
            <a:r>
              <a:t>I prefer to perform transfixion along the small curve, in a circular direction</a:t>
            </a:r>
          </a:p>
        </p:txBody>
      </p:sp>
      <p:pic>
        <p:nvPicPr>
          <p:cNvPr id="463" name="Immagine" descr="Immagine"/>
          <p:cNvPicPr>
            <a:picLocks noChangeAspect="1"/>
          </p:cNvPicPr>
          <p:nvPr/>
        </p:nvPicPr>
        <p:blipFill>
          <a:blip r:embed="rId4">
            <a:extLst/>
          </a:blip>
          <a:stretch>
            <a:fillRect/>
          </a:stretch>
        </p:blipFill>
        <p:spPr>
          <a:xfrm>
            <a:off x="504625" y="3896645"/>
            <a:ext cx="2546750" cy="1811023"/>
          </a:xfrm>
          <a:prstGeom prst="rect">
            <a:avLst/>
          </a:prstGeom>
          <a:ln w="12700">
            <a:miter lim="400000"/>
          </a:ln>
        </p:spPr>
      </p:pic>
      <p:pic>
        <p:nvPicPr>
          <p:cNvPr id="464" name="Immagine" descr="Immagine"/>
          <p:cNvPicPr>
            <a:picLocks noChangeAspect="1"/>
          </p:cNvPicPr>
          <p:nvPr/>
        </p:nvPicPr>
        <p:blipFill>
          <a:blip r:embed="rId5">
            <a:extLst/>
          </a:blip>
          <a:stretch>
            <a:fillRect/>
          </a:stretch>
        </p:blipFill>
        <p:spPr>
          <a:xfrm>
            <a:off x="3520730" y="3840622"/>
            <a:ext cx="2677822" cy="1923071"/>
          </a:xfrm>
          <a:prstGeom prst="rect">
            <a:avLst/>
          </a:prstGeom>
          <a:ln w="12700">
            <a:miter lim="400000"/>
          </a:ln>
        </p:spPr>
      </p:pic>
      <p:pic>
        <p:nvPicPr>
          <p:cNvPr id="465" name="Immagine" descr="Immagine"/>
          <p:cNvPicPr>
            <a:picLocks noChangeAspect="1"/>
          </p:cNvPicPr>
          <p:nvPr/>
        </p:nvPicPr>
        <p:blipFill>
          <a:blip r:embed="rId6">
            <a:extLst/>
          </a:blip>
          <a:stretch>
            <a:fillRect/>
          </a:stretch>
        </p:blipFill>
        <p:spPr>
          <a:xfrm>
            <a:off x="6494229" y="2995894"/>
            <a:ext cx="2213125" cy="2492170"/>
          </a:xfrm>
          <a:prstGeom prst="rect">
            <a:avLst/>
          </a:prstGeom>
          <a:ln w="12700">
            <a:miter lim="400000"/>
          </a:ln>
        </p:spPr>
      </p:pic>
      <p:sp>
        <p:nvSpPr>
          <p:cNvPr id="466" name="Dati non pubblicati n = 38"/>
          <p:cNvSpPr txBox="1"/>
          <p:nvPr/>
        </p:nvSpPr>
        <p:spPr>
          <a:xfrm>
            <a:off x="6667906" y="5636033"/>
            <a:ext cx="4056416" cy="5997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Times New Roman"/>
                <a:ea typeface="Times New Roman"/>
                <a:cs typeface="Times New Roman"/>
                <a:sym typeface="Times New Roman"/>
              </a:defRPr>
            </a:pPr>
            <a:r>
              <a:t>Unpublished data n = 62 ; F.U. : 24 months</a:t>
            </a:r>
          </a:p>
          <a:p>
            <a:pPr>
              <a:defRPr>
                <a:latin typeface="+mn-lt"/>
                <a:ea typeface="+mn-ea"/>
                <a:cs typeface="+mn-cs"/>
                <a:sym typeface="Calibri"/>
              </a:defRPr>
            </a:pPr>
            <a:r>
              <a:t> </a:t>
            </a:r>
          </a:p>
        </p:txBody>
      </p:sp>
      <p:pic>
        <p:nvPicPr>
          <p:cNvPr id="467" name="Picture 2" descr="Picture 2"/>
          <p:cNvPicPr>
            <a:picLocks noChangeAspect="1"/>
          </p:cNvPicPr>
          <p:nvPr/>
        </p:nvPicPr>
        <p:blipFill>
          <a:blip r:embed="rId7">
            <a:extLst/>
          </a:blip>
          <a:stretch>
            <a:fillRect/>
          </a:stretch>
        </p:blipFill>
        <p:spPr>
          <a:xfrm>
            <a:off x="11151589" y="66271"/>
            <a:ext cx="995556" cy="928356"/>
          </a:xfrm>
          <a:prstGeom prst="rect">
            <a:avLst/>
          </a:prstGeom>
          <a:ln w="12700">
            <a:miter lim="400000"/>
          </a:ln>
        </p:spPr>
      </p:pic>
      <p:pic>
        <p:nvPicPr>
          <p:cNvPr id="468" name="Immagine" descr="Immagine"/>
          <p:cNvPicPr>
            <a:picLocks noChangeAspect="1"/>
          </p:cNvPicPr>
          <p:nvPr/>
        </p:nvPicPr>
        <p:blipFill>
          <a:blip r:embed="rId8">
            <a:extLst/>
          </a:blip>
          <a:stretch>
            <a:fillRect/>
          </a:stretch>
        </p:blipFill>
        <p:spPr>
          <a:xfrm>
            <a:off x="90182" y="349460"/>
            <a:ext cx="1384363" cy="59978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CasellaDiTesto 5"/>
          <p:cNvSpPr txBox="1"/>
          <p:nvPr/>
        </p:nvSpPr>
        <p:spPr>
          <a:xfrm>
            <a:off x="1765004" y="457200"/>
            <a:ext cx="8867555" cy="9415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2900">
                <a:solidFill>
                  <a:schemeClr val="accent2"/>
                </a:solidFill>
                <a:latin typeface="+mn-lt"/>
                <a:ea typeface="+mn-ea"/>
                <a:cs typeface="+mn-cs"/>
                <a:sym typeface="Calibri"/>
              </a:defRPr>
            </a:lvl1pPr>
          </a:lstStyle>
          <a:p>
            <a:pPr/>
            <a:r>
              <a:t>R REVISIONAL ENDOSCOPY: PREVIOUS SLEEVE G. - POSE</a:t>
            </a:r>
            <a:endParaRPr sz="3200"/>
          </a:p>
        </p:txBody>
      </p:sp>
      <p:pic>
        <p:nvPicPr>
          <p:cNvPr id="473" name="Immagine" descr="Immagine"/>
          <p:cNvPicPr>
            <a:picLocks noChangeAspect="1"/>
          </p:cNvPicPr>
          <p:nvPr/>
        </p:nvPicPr>
        <p:blipFill>
          <a:blip r:embed="rId3">
            <a:extLst/>
          </a:blip>
          <a:stretch>
            <a:fillRect/>
          </a:stretch>
        </p:blipFill>
        <p:spPr>
          <a:xfrm>
            <a:off x="3002974" y="995201"/>
            <a:ext cx="5720541" cy="855209"/>
          </a:xfrm>
          <a:prstGeom prst="rect">
            <a:avLst/>
          </a:prstGeom>
          <a:ln w="12700">
            <a:miter lim="400000"/>
          </a:ln>
        </p:spPr>
      </p:pic>
      <p:pic>
        <p:nvPicPr>
          <p:cNvPr id="474" name="Immagine" descr="Immagine"/>
          <p:cNvPicPr>
            <a:picLocks noChangeAspect="1"/>
          </p:cNvPicPr>
          <p:nvPr/>
        </p:nvPicPr>
        <p:blipFill>
          <a:blip r:embed="rId4">
            <a:extLst/>
          </a:blip>
          <a:stretch>
            <a:fillRect/>
          </a:stretch>
        </p:blipFill>
        <p:spPr>
          <a:xfrm>
            <a:off x="5644053" y="1682658"/>
            <a:ext cx="2304555" cy="184016"/>
          </a:xfrm>
          <a:prstGeom prst="rect">
            <a:avLst/>
          </a:prstGeom>
          <a:ln w="12700">
            <a:miter lim="400000"/>
          </a:ln>
        </p:spPr>
      </p:pic>
      <p:pic>
        <p:nvPicPr>
          <p:cNvPr id="475" name="Immagine" descr="Immagine"/>
          <p:cNvPicPr>
            <a:picLocks noChangeAspect="1"/>
          </p:cNvPicPr>
          <p:nvPr/>
        </p:nvPicPr>
        <p:blipFill>
          <a:blip r:embed="rId5">
            <a:extLst/>
          </a:blip>
          <a:stretch>
            <a:fillRect/>
          </a:stretch>
        </p:blipFill>
        <p:spPr>
          <a:xfrm>
            <a:off x="275052" y="1929835"/>
            <a:ext cx="3788511" cy="1485584"/>
          </a:xfrm>
          <a:prstGeom prst="rect">
            <a:avLst/>
          </a:prstGeom>
          <a:ln w="12700">
            <a:miter lim="400000"/>
          </a:ln>
        </p:spPr>
      </p:pic>
      <p:pic>
        <p:nvPicPr>
          <p:cNvPr id="476" name="Immagine" descr="Immagine"/>
          <p:cNvPicPr>
            <a:picLocks noChangeAspect="1"/>
          </p:cNvPicPr>
          <p:nvPr/>
        </p:nvPicPr>
        <p:blipFill>
          <a:blip r:embed="rId6">
            <a:extLst/>
          </a:blip>
          <a:stretch>
            <a:fillRect/>
          </a:stretch>
        </p:blipFill>
        <p:spPr>
          <a:xfrm>
            <a:off x="515154" y="3816074"/>
            <a:ext cx="3103644" cy="1233268"/>
          </a:xfrm>
          <a:prstGeom prst="rect">
            <a:avLst/>
          </a:prstGeom>
          <a:ln w="12700">
            <a:miter lim="400000"/>
          </a:ln>
        </p:spPr>
      </p:pic>
      <p:pic>
        <p:nvPicPr>
          <p:cNvPr id="477" name="Immagine" descr="Immagine"/>
          <p:cNvPicPr>
            <a:picLocks noChangeAspect="1"/>
          </p:cNvPicPr>
          <p:nvPr/>
        </p:nvPicPr>
        <p:blipFill>
          <a:blip r:embed="rId7">
            <a:extLst/>
          </a:blip>
          <a:stretch>
            <a:fillRect/>
          </a:stretch>
        </p:blipFill>
        <p:spPr>
          <a:xfrm>
            <a:off x="7946507" y="1760985"/>
            <a:ext cx="4105408" cy="1668015"/>
          </a:xfrm>
          <a:prstGeom prst="rect">
            <a:avLst/>
          </a:prstGeom>
          <a:ln w="12700">
            <a:miter lim="400000"/>
          </a:ln>
        </p:spPr>
      </p:pic>
      <p:pic>
        <p:nvPicPr>
          <p:cNvPr id="478" name="Immagine" descr="Immagine"/>
          <p:cNvPicPr>
            <a:picLocks noChangeAspect="1"/>
          </p:cNvPicPr>
          <p:nvPr/>
        </p:nvPicPr>
        <p:blipFill>
          <a:blip r:embed="rId8">
            <a:extLst/>
          </a:blip>
          <a:stretch>
            <a:fillRect/>
          </a:stretch>
        </p:blipFill>
        <p:spPr>
          <a:xfrm>
            <a:off x="7946507" y="3970304"/>
            <a:ext cx="4105408" cy="1608055"/>
          </a:xfrm>
          <a:prstGeom prst="rect">
            <a:avLst/>
          </a:prstGeom>
          <a:ln w="12700">
            <a:miter lim="400000"/>
          </a:ln>
        </p:spPr>
      </p:pic>
      <p:sp>
        <p:nvSpPr>
          <p:cNvPr id="479" name="9.0%, 12.9%, and 15.7% total weight loss"/>
          <p:cNvSpPr txBox="1"/>
          <p:nvPr/>
        </p:nvSpPr>
        <p:spPr>
          <a:xfrm>
            <a:off x="4318169" y="2376235"/>
            <a:ext cx="3373730" cy="43751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ts val="3000"/>
              </a:lnSpc>
              <a:spcBef>
                <a:spcPts val="1200"/>
              </a:spcBef>
              <a:defRPr sz="1300">
                <a:latin typeface="Times Roman"/>
                <a:ea typeface="Times Roman"/>
                <a:cs typeface="Times Roman"/>
                <a:sym typeface="Times Roman"/>
              </a:defRPr>
            </a:lvl1pPr>
          </a:lstStyle>
          <a:p>
            <a:pPr/>
            <a:r>
              <a:t>n: 15 ; 9.0%, 12.9%, and 15.7% total weight loss </a:t>
            </a:r>
          </a:p>
        </p:txBody>
      </p:sp>
      <p:sp>
        <p:nvSpPr>
          <p:cNvPr id="480" name="3, 6, and 12 months, respectively"/>
          <p:cNvSpPr txBox="1"/>
          <p:nvPr/>
        </p:nvSpPr>
        <p:spPr>
          <a:xfrm>
            <a:off x="4581155" y="3323312"/>
            <a:ext cx="2327989" cy="43751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ts val="3000"/>
              </a:lnSpc>
              <a:spcBef>
                <a:spcPts val="1200"/>
              </a:spcBef>
              <a:defRPr sz="1300">
                <a:latin typeface="Times Roman"/>
                <a:ea typeface="Times Roman"/>
                <a:cs typeface="Times Roman"/>
                <a:sym typeface="Times Roman"/>
              </a:defRPr>
            </a:lvl1pPr>
          </a:lstStyle>
          <a:p>
            <a:pPr/>
            <a:r>
              <a:t>3, 6, and 12 months, respectively </a:t>
            </a:r>
          </a:p>
        </p:txBody>
      </p:sp>
      <p:pic>
        <p:nvPicPr>
          <p:cNvPr id="481" name="Picture 2" descr="Picture 2"/>
          <p:cNvPicPr>
            <a:picLocks noChangeAspect="1"/>
          </p:cNvPicPr>
          <p:nvPr/>
        </p:nvPicPr>
        <p:blipFill>
          <a:blip r:embed="rId9">
            <a:extLst/>
          </a:blip>
          <a:stretch>
            <a:fillRect/>
          </a:stretch>
        </p:blipFill>
        <p:spPr>
          <a:xfrm>
            <a:off x="11021441" y="63678"/>
            <a:ext cx="1169561" cy="1090615"/>
          </a:xfrm>
          <a:prstGeom prst="rect">
            <a:avLst/>
          </a:prstGeom>
          <a:ln w="12700">
            <a:miter lim="400000"/>
          </a:ln>
        </p:spPr>
      </p:pic>
      <p:pic>
        <p:nvPicPr>
          <p:cNvPr id="482" name="Immagine" descr="Immagine"/>
          <p:cNvPicPr>
            <a:picLocks noChangeAspect="1"/>
          </p:cNvPicPr>
          <p:nvPr/>
        </p:nvPicPr>
        <p:blipFill>
          <a:blip r:embed="rId10">
            <a:extLst/>
          </a:blip>
          <a:stretch>
            <a:fillRect/>
          </a:stretch>
        </p:blipFill>
        <p:spPr>
          <a:xfrm>
            <a:off x="90182" y="111654"/>
            <a:ext cx="1933245" cy="83759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CasellaDiTesto 1"/>
          <p:cNvSpPr txBox="1"/>
          <p:nvPr/>
        </p:nvSpPr>
        <p:spPr>
          <a:xfrm>
            <a:off x="1765004" y="457200"/>
            <a:ext cx="8867555" cy="4970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200">
                <a:solidFill>
                  <a:schemeClr val="accent2"/>
                </a:solidFill>
                <a:latin typeface="+mn-lt"/>
                <a:ea typeface="+mn-ea"/>
                <a:cs typeface="+mn-cs"/>
                <a:sym typeface="Calibri"/>
              </a:defRPr>
            </a:lvl1pPr>
          </a:lstStyle>
          <a:p>
            <a:pPr/>
            <a:r>
              <a:t>REVISIONAL ENDOSCOPY:  PREVIOUS ESG</a:t>
            </a:r>
          </a:p>
        </p:txBody>
      </p:sp>
      <p:pic>
        <p:nvPicPr>
          <p:cNvPr id="487" name="Immagine" descr="Immagine"/>
          <p:cNvPicPr>
            <a:picLocks noChangeAspect="1"/>
          </p:cNvPicPr>
          <p:nvPr/>
        </p:nvPicPr>
        <p:blipFill>
          <a:blip r:embed="rId3">
            <a:extLst/>
          </a:blip>
          <a:stretch>
            <a:fillRect/>
          </a:stretch>
        </p:blipFill>
        <p:spPr>
          <a:xfrm>
            <a:off x="160902" y="3751082"/>
            <a:ext cx="6526571" cy="1556548"/>
          </a:xfrm>
          <a:prstGeom prst="rect">
            <a:avLst/>
          </a:prstGeom>
          <a:ln w="12700">
            <a:miter lim="400000"/>
          </a:ln>
        </p:spPr>
      </p:pic>
      <p:pic>
        <p:nvPicPr>
          <p:cNvPr id="488" name="Immagine" descr="Immagine"/>
          <p:cNvPicPr>
            <a:picLocks noChangeAspect="1"/>
          </p:cNvPicPr>
          <p:nvPr/>
        </p:nvPicPr>
        <p:blipFill>
          <a:blip r:embed="rId4">
            <a:extLst/>
          </a:blip>
          <a:stretch>
            <a:fillRect/>
          </a:stretch>
        </p:blipFill>
        <p:spPr>
          <a:xfrm>
            <a:off x="7412402" y="3583638"/>
            <a:ext cx="4022889" cy="1128113"/>
          </a:xfrm>
          <a:prstGeom prst="rect">
            <a:avLst/>
          </a:prstGeom>
          <a:ln w="12700">
            <a:miter lim="400000"/>
          </a:ln>
        </p:spPr>
      </p:pic>
      <p:pic>
        <p:nvPicPr>
          <p:cNvPr id="489" name="Immagine" descr="Immagine"/>
          <p:cNvPicPr>
            <a:picLocks noChangeAspect="1"/>
          </p:cNvPicPr>
          <p:nvPr/>
        </p:nvPicPr>
        <p:blipFill>
          <a:blip r:embed="rId5">
            <a:extLst/>
          </a:blip>
          <a:stretch>
            <a:fillRect/>
          </a:stretch>
        </p:blipFill>
        <p:spPr>
          <a:xfrm>
            <a:off x="7322225" y="4843991"/>
            <a:ext cx="4203243" cy="1157012"/>
          </a:xfrm>
          <a:prstGeom prst="rect">
            <a:avLst/>
          </a:prstGeom>
          <a:ln w="12700">
            <a:miter lim="400000"/>
          </a:ln>
        </p:spPr>
      </p:pic>
      <p:pic>
        <p:nvPicPr>
          <p:cNvPr id="490" name="Picture 2" descr="Picture 2"/>
          <p:cNvPicPr>
            <a:picLocks noChangeAspect="1"/>
          </p:cNvPicPr>
          <p:nvPr/>
        </p:nvPicPr>
        <p:blipFill>
          <a:blip r:embed="rId6">
            <a:extLst/>
          </a:blip>
          <a:stretch>
            <a:fillRect/>
          </a:stretch>
        </p:blipFill>
        <p:spPr>
          <a:xfrm>
            <a:off x="11021441" y="63678"/>
            <a:ext cx="1169561" cy="1090615"/>
          </a:xfrm>
          <a:prstGeom prst="rect">
            <a:avLst/>
          </a:prstGeom>
          <a:ln w="12700">
            <a:miter lim="400000"/>
          </a:ln>
        </p:spPr>
      </p:pic>
      <p:pic>
        <p:nvPicPr>
          <p:cNvPr id="491" name="Immagine" descr="Immagine"/>
          <p:cNvPicPr>
            <a:picLocks noChangeAspect="1"/>
          </p:cNvPicPr>
          <p:nvPr/>
        </p:nvPicPr>
        <p:blipFill>
          <a:blip r:embed="rId7">
            <a:extLst/>
          </a:blip>
          <a:stretch>
            <a:fillRect/>
          </a:stretch>
        </p:blipFill>
        <p:spPr>
          <a:xfrm>
            <a:off x="90182" y="111654"/>
            <a:ext cx="1933245" cy="837590"/>
          </a:xfrm>
          <a:prstGeom prst="rect">
            <a:avLst/>
          </a:prstGeom>
          <a:ln w="12700">
            <a:miter lim="400000"/>
          </a:ln>
        </p:spPr>
      </p:pic>
      <p:sp>
        <p:nvSpPr>
          <p:cNvPr id="492" name="Rettangolo"/>
          <p:cNvSpPr/>
          <p:nvPr/>
        </p:nvSpPr>
        <p:spPr>
          <a:xfrm>
            <a:off x="5275100" y="3894356"/>
            <a:ext cx="961151" cy="1270001"/>
          </a:xfrm>
          <a:prstGeom prst="rect">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nchor="ctr"/>
          <a:lstStyle/>
          <a:p>
            <a:pPr/>
          </a:p>
        </p:txBody>
      </p:sp>
      <p:pic>
        <p:nvPicPr>
          <p:cNvPr id="493" name="Immagine" descr="Immagine"/>
          <p:cNvPicPr>
            <a:picLocks noChangeAspect="1"/>
          </p:cNvPicPr>
          <p:nvPr/>
        </p:nvPicPr>
        <p:blipFill>
          <a:blip r:embed="rId8">
            <a:extLst/>
          </a:blip>
          <a:stretch>
            <a:fillRect/>
          </a:stretch>
        </p:blipFill>
        <p:spPr>
          <a:xfrm>
            <a:off x="2497339" y="1089960"/>
            <a:ext cx="7402885" cy="198765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v"/>
          <p:cNvSpPr txBox="1"/>
          <p:nvPr>
            <p:ph type="body" sz="quarter" idx="4294967295"/>
          </p:nvPr>
        </p:nvSpPr>
        <p:spPr>
          <a:xfrm>
            <a:off x="2133600" y="4456112"/>
            <a:ext cx="10058400" cy="1143001"/>
          </a:xfrm>
          <a:prstGeom prst="rect">
            <a:avLst/>
          </a:prstGeom>
        </p:spPr>
        <p:txBody>
          <a:bodyPr/>
          <a:lstStyle/>
          <a:p>
            <a:pPr/>
            <a:r>
              <a:t>v</a:t>
            </a:r>
          </a:p>
        </p:txBody>
      </p:sp>
      <p:pic>
        <p:nvPicPr>
          <p:cNvPr id="179" name="Immagine" descr="Immagine"/>
          <p:cNvPicPr>
            <a:picLocks noChangeAspect="1"/>
          </p:cNvPicPr>
          <p:nvPr/>
        </p:nvPicPr>
        <p:blipFill>
          <a:blip r:embed="rId3">
            <a:extLst/>
          </a:blip>
          <a:stretch>
            <a:fillRect/>
          </a:stretch>
        </p:blipFill>
        <p:spPr>
          <a:xfrm>
            <a:off x="1215351" y="3265501"/>
            <a:ext cx="9583498" cy="2368714"/>
          </a:xfrm>
          <a:prstGeom prst="rect">
            <a:avLst/>
          </a:prstGeom>
          <a:ln w="12700">
            <a:miter lim="400000"/>
          </a:ln>
        </p:spPr>
      </p:pic>
      <p:sp>
        <p:nvSpPr>
          <p:cNvPr id="180" name="CasellaDiTesto 1"/>
          <p:cNvSpPr txBox="1"/>
          <p:nvPr/>
        </p:nvSpPr>
        <p:spPr>
          <a:xfrm>
            <a:off x="1986220" y="360464"/>
            <a:ext cx="8280990" cy="4970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3200">
                <a:solidFill>
                  <a:schemeClr val="accent2"/>
                </a:solidFill>
                <a:latin typeface="+mn-lt"/>
                <a:ea typeface="+mn-ea"/>
                <a:cs typeface="+mn-cs"/>
                <a:sym typeface="Calibri"/>
              </a:defRPr>
            </a:pPr>
            <a:r>
              <a:t>WEIGHT REGAIN: </a:t>
            </a:r>
            <a:r>
              <a:t>WHAT WENT WRONG?</a:t>
            </a:r>
          </a:p>
        </p:txBody>
      </p:sp>
      <p:pic>
        <p:nvPicPr>
          <p:cNvPr id="181" name="Immagine" descr="Immagine"/>
          <p:cNvPicPr>
            <a:picLocks noChangeAspect="1"/>
          </p:cNvPicPr>
          <p:nvPr/>
        </p:nvPicPr>
        <p:blipFill>
          <a:blip r:embed="rId4">
            <a:extLst/>
          </a:blip>
          <a:stretch>
            <a:fillRect/>
          </a:stretch>
        </p:blipFill>
        <p:spPr>
          <a:xfrm>
            <a:off x="3717168" y="1481533"/>
            <a:ext cx="4819094" cy="1421687"/>
          </a:xfrm>
          <a:prstGeom prst="rect">
            <a:avLst/>
          </a:prstGeom>
          <a:ln w="12700">
            <a:miter lim="400000"/>
          </a:ln>
        </p:spPr>
      </p:pic>
      <p:pic>
        <p:nvPicPr>
          <p:cNvPr id="182" name="Immagine" descr="Immagine"/>
          <p:cNvPicPr>
            <a:picLocks noChangeAspect="1"/>
          </p:cNvPicPr>
          <p:nvPr/>
        </p:nvPicPr>
        <p:blipFill>
          <a:blip r:embed="rId5">
            <a:extLst/>
          </a:blip>
          <a:stretch>
            <a:fillRect/>
          </a:stretch>
        </p:blipFill>
        <p:spPr>
          <a:xfrm>
            <a:off x="90182" y="111654"/>
            <a:ext cx="1933245" cy="837590"/>
          </a:xfrm>
          <a:prstGeom prst="rect">
            <a:avLst/>
          </a:prstGeom>
          <a:ln w="12700">
            <a:miter lim="400000"/>
          </a:ln>
        </p:spPr>
      </p:pic>
      <p:pic>
        <p:nvPicPr>
          <p:cNvPr id="183" name="Picture 2" descr="Picture 2"/>
          <p:cNvPicPr>
            <a:picLocks noChangeAspect="1"/>
          </p:cNvPicPr>
          <p:nvPr/>
        </p:nvPicPr>
        <p:blipFill>
          <a:blip r:embed="rId6">
            <a:extLst/>
          </a:blip>
          <a:stretch>
            <a:fillRect/>
          </a:stretch>
        </p:blipFill>
        <p:spPr>
          <a:xfrm>
            <a:off x="11021441" y="63678"/>
            <a:ext cx="1169561" cy="1090615"/>
          </a:xfrm>
          <a:prstGeom prst="rect">
            <a:avLst/>
          </a:prstGeom>
          <a:ln w="12700">
            <a:miter lim="400000"/>
          </a:ln>
        </p:spPr>
      </p:pic>
      <p:sp>
        <p:nvSpPr>
          <p:cNvPr id="184" name="Ovale"/>
          <p:cNvSpPr/>
          <p:nvPr/>
        </p:nvSpPr>
        <p:spPr>
          <a:xfrm>
            <a:off x="3529297" y="3232579"/>
            <a:ext cx="1658166" cy="663892"/>
          </a:xfrm>
          <a:prstGeom prst="ellipse">
            <a:avLst/>
          </a:prstGeom>
          <a:ln w="38100">
            <a:solidFill>
              <a:srgbClr val="FF2600"/>
            </a:solidFill>
            <a:miter lim="400000"/>
          </a:ln>
          <a:effectLst>
            <a:outerShdw sx="100000" sy="100000" kx="0" ky="0" algn="b" rotWithShape="0" blurRad="38100" dist="25400" dir="2700000">
              <a:srgbClr val="000000">
                <a:alpha val="60000"/>
              </a:srgbClr>
            </a:outerShdw>
          </a:effectLst>
        </p:spPr>
        <p:txBody>
          <a:bodyPr lIns="45718" tIns="45718" rIns="45718" bIns="45718" anchor="ctr"/>
          <a:lstStyle/>
          <a:p>
            <a:pPr/>
          </a:p>
        </p:txBody>
      </p:sp>
      <p:sp>
        <p:nvSpPr>
          <p:cNvPr id="185" name="Ovale"/>
          <p:cNvSpPr/>
          <p:nvPr/>
        </p:nvSpPr>
        <p:spPr>
          <a:xfrm>
            <a:off x="7300445" y="3239040"/>
            <a:ext cx="1752652" cy="663892"/>
          </a:xfrm>
          <a:prstGeom prst="ellipse">
            <a:avLst/>
          </a:prstGeom>
          <a:ln w="38100">
            <a:solidFill>
              <a:srgbClr val="FF2600"/>
            </a:solidFill>
            <a:miter lim="400000"/>
          </a:ln>
          <a:effectLst>
            <a:outerShdw sx="100000" sy="100000" kx="0" ky="0" algn="b" rotWithShape="0" blurRad="38100" dist="25400" dir="2700000">
              <a:srgbClr val="000000">
                <a:alpha val="60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1"/>
      <p:bldP build="whole" bldLvl="1" animBg="1" rev="0" advAuto="0" spid="185"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CasellaDiTesto 1"/>
          <p:cNvSpPr txBox="1"/>
          <p:nvPr/>
        </p:nvSpPr>
        <p:spPr>
          <a:xfrm>
            <a:off x="1762610" y="182367"/>
            <a:ext cx="8867555" cy="9923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3200">
                <a:solidFill>
                  <a:schemeClr val="accent2"/>
                </a:solidFill>
                <a:latin typeface="+mn-lt"/>
                <a:ea typeface="+mn-ea"/>
                <a:cs typeface="+mn-cs"/>
                <a:sym typeface="Calibri"/>
              </a:defRPr>
            </a:pPr>
            <a:r>
              <a:t>REVISIONAL ENDOSCOPY: </a:t>
            </a:r>
            <a:r>
              <a:t>EFFECTIVE..SAFE…</a:t>
            </a:r>
          </a:p>
          <a:p>
            <a:pPr algn="ctr">
              <a:defRPr b="1" sz="3200">
                <a:solidFill>
                  <a:schemeClr val="accent2"/>
                </a:solidFill>
                <a:latin typeface="+mn-lt"/>
                <a:ea typeface="+mn-ea"/>
                <a:cs typeface="+mn-cs"/>
                <a:sym typeface="Calibri"/>
              </a:defRPr>
            </a:pPr>
            <a:r>
              <a:t>BUT </a:t>
            </a:r>
            <a:r>
              <a:t>NOT FOR EVERYBODY!</a:t>
            </a:r>
          </a:p>
        </p:txBody>
      </p:sp>
      <p:sp>
        <p:nvSpPr>
          <p:cNvPr id="498" name="Mancanza requisiti di correzione anatomica…"/>
          <p:cNvSpPr txBox="1"/>
          <p:nvPr/>
        </p:nvSpPr>
        <p:spPr>
          <a:xfrm>
            <a:off x="5102698" y="2860215"/>
            <a:ext cx="2621416" cy="17935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mn-lt"/>
                <a:ea typeface="+mn-ea"/>
                <a:cs typeface="+mn-cs"/>
                <a:sym typeface="Calibri"/>
              </a:defRPr>
            </a:pPr>
          </a:p>
          <a:p>
            <a:pPr>
              <a:defRPr>
                <a:latin typeface="+mn-lt"/>
                <a:ea typeface="+mn-ea"/>
                <a:cs typeface="+mn-cs"/>
                <a:sym typeface="Calibri"/>
              </a:defRPr>
            </a:pPr>
          </a:p>
          <a:p>
            <a:pPr>
              <a:defRPr>
                <a:latin typeface="+mn-lt"/>
                <a:ea typeface="+mn-ea"/>
                <a:cs typeface="+mn-cs"/>
                <a:sym typeface="Calibri"/>
              </a:defRPr>
            </a:pPr>
            <a:r>
              <a:t>Lack of sleeve enlargement</a:t>
            </a:r>
          </a:p>
          <a:p>
            <a:pPr>
              <a:defRPr>
                <a:latin typeface="+mn-lt"/>
                <a:ea typeface="+mn-ea"/>
                <a:cs typeface="+mn-cs"/>
                <a:sym typeface="Calibri"/>
              </a:defRPr>
            </a:pPr>
          </a:p>
          <a:p>
            <a:pPr>
              <a:defRPr>
                <a:latin typeface="+mn-lt"/>
                <a:ea typeface="+mn-ea"/>
                <a:cs typeface="+mn-cs"/>
                <a:sym typeface="Calibri"/>
              </a:defRPr>
            </a:pPr>
            <a:r>
              <a:t>Esophagitis B or more</a:t>
            </a:r>
          </a:p>
        </p:txBody>
      </p:sp>
      <p:sp>
        <p:nvSpPr>
          <p:cNvPr id="499" name="Bypass gastrico"/>
          <p:cNvSpPr txBox="1"/>
          <p:nvPr>
            <p:ph type="body" sz="quarter" idx="4294967295"/>
          </p:nvPr>
        </p:nvSpPr>
        <p:spPr>
          <a:xfrm>
            <a:off x="-131569" y="2566536"/>
            <a:ext cx="4938714" cy="735013"/>
          </a:xfrm>
          <a:prstGeom prst="rect">
            <a:avLst/>
          </a:prstGeom>
        </p:spPr>
        <p:txBody>
          <a:bodyPr anchor="ctr"/>
          <a:lstStyle>
            <a:lvl1pPr algn="ctr">
              <a:defRPr spc="0" sz="2000">
                <a:latin typeface="+mn-lt"/>
                <a:ea typeface="+mn-ea"/>
                <a:cs typeface="+mn-cs"/>
                <a:sym typeface="Calibri"/>
              </a:defRPr>
            </a:lvl1pPr>
          </a:lstStyle>
          <a:p>
            <a:pPr/>
            <a:r>
              <a:t>RYGBP/OAGB	</a:t>
            </a:r>
          </a:p>
        </p:txBody>
      </p:sp>
      <p:sp>
        <p:nvSpPr>
          <p:cNvPr id="500" name="TORe: tasca &lt; 2 cm…"/>
          <p:cNvSpPr txBox="1"/>
          <p:nvPr/>
        </p:nvSpPr>
        <p:spPr>
          <a:xfrm>
            <a:off x="994060" y="3284604"/>
            <a:ext cx="3325857" cy="122631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mn-lt"/>
                <a:ea typeface="+mn-ea"/>
                <a:cs typeface="+mn-cs"/>
                <a:sym typeface="Calibri"/>
              </a:defRPr>
            </a:pPr>
          </a:p>
          <a:p>
            <a:pPr/>
            <a:r>
              <a:rPr b="1">
                <a:solidFill>
                  <a:srgbClr val="FF2600"/>
                </a:solidFill>
              </a:rPr>
              <a:t>TORe</a:t>
            </a:r>
            <a:r>
              <a:t>: </a:t>
            </a:r>
            <a:r>
              <a:t>POUCH </a:t>
            </a:r>
            <a:r>
              <a:t> &lt; 2 cm</a:t>
            </a:r>
          </a:p>
          <a:p>
            <a:pPr/>
          </a:p>
          <a:p>
            <a:pPr>
              <a:defRPr>
                <a:latin typeface="+mn-lt"/>
                <a:ea typeface="+mn-ea"/>
                <a:cs typeface="+mn-cs"/>
                <a:sym typeface="Calibri"/>
              </a:defRPr>
            </a:pPr>
            <a:r>
              <a:rPr>
                <a:latin typeface="+mj-lt"/>
                <a:ea typeface="+mj-ea"/>
                <a:cs typeface="+mj-cs"/>
                <a:sym typeface="Helvetica"/>
              </a:rPr>
              <a:t>Anastomosis fixed, &gt; 4 cm, thin</a:t>
            </a:r>
            <a:r>
              <a:t> </a:t>
            </a:r>
          </a:p>
        </p:txBody>
      </p:sp>
      <p:sp>
        <p:nvSpPr>
          <p:cNvPr id="501" name="In assenza di adeguato ed intensivo percorso nutrizionale e psicologico"/>
          <p:cNvSpPr txBox="1"/>
          <p:nvPr/>
        </p:nvSpPr>
        <p:spPr>
          <a:xfrm>
            <a:off x="1657506" y="1534244"/>
            <a:ext cx="9219426" cy="74097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sz="2200">
                <a:solidFill>
                  <a:srgbClr val="FF2600"/>
                </a:solidFill>
                <a:latin typeface="+mn-lt"/>
                <a:ea typeface="+mn-ea"/>
                <a:cs typeface="+mn-cs"/>
                <a:sym typeface="Calibri"/>
              </a:defRPr>
            </a:pPr>
            <a:br/>
            <a:r>
              <a:t>In the absence of an adequate and intensive nutritional and psychological path</a:t>
            </a:r>
          </a:p>
        </p:txBody>
      </p:sp>
      <p:sp>
        <p:nvSpPr>
          <p:cNvPr id="502" name="Segnaposto testo 4"/>
          <p:cNvSpPr txBox="1"/>
          <p:nvPr/>
        </p:nvSpPr>
        <p:spPr>
          <a:xfrm>
            <a:off x="3798337" y="2565264"/>
            <a:ext cx="4937764" cy="7362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gn="ctr" defTabSz="914400">
              <a:lnSpc>
                <a:spcPct val="90000"/>
              </a:lnSpc>
              <a:spcBef>
                <a:spcPts val="1200"/>
              </a:spcBef>
              <a:defRPr cap="all" sz="2000">
                <a:solidFill>
                  <a:srgbClr val="455F51"/>
                </a:solidFill>
                <a:latin typeface="+mn-lt"/>
                <a:ea typeface="+mn-ea"/>
                <a:cs typeface="+mn-cs"/>
                <a:sym typeface="Calibri"/>
              </a:defRPr>
            </a:lvl1pPr>
          </a:lstStyle>
          <a:p>
            <a:pPr/>
            <a:r>
              <a:t>Sleeve gastrectomy</a:t>
            </a:r>
          </a:p>
        </p:txBody>
      </p:sp>
      <p:pic>
        <p:nvPicPr>
          <p:cNvPr id="503" name="Picture 2" descr="Picture 2"/>
          <p:cNvPicPr>
            <a:picLocks noChangeAspect="1"/>
          </p:cNvPicPr>
          <p:nvPr/>
        </p:nvPicPr>
        <p:blipFill>
          <a:blip r:embed="rId3">
            <a:extLst/>
          </a:blip>
          <a:stretch>
            <a:fillRect/>
          </a:stretch>
        </p:blipFill>
        <p:spPr>
          <a:xfrm>
            <a:off x="11021441" y="63678"/>
            <a:ext cx="1169561" cy="1090615"/>
          </a:xfrm>
          <a:prstGeom prst="rect">
            <a:avLst/>
          </a:prstGeom>
          <a:ln w="12700">
            <a:miter lim="400000"/>
          </a:ln>
        </p:spPr>
      </p:pic>
      <p:pic>
        <p:nvPicPr>
          <p:cNvPr id="504" name="Immagine" descr="Immagine"/>
          <p:cNvPicPr>
            <a:picLocks noChangeAspect="1"/>
          </p:cNvPicPr>
          <p:nvPr/>
        </p:nvPicPr>
        <p:blipFill>
          <a:blip r:embed="rId4">
            <a:extLst/>
          </a:blip>
          <a:stretch>
            <a:fillRect/>
          </a:stretch>
        </p:blipFill>
        <p:spPr>
          <a:xfrm>
            <a:off x="90182" y="111654"/>
            <a:ext cx="1933245" cy="837590"/>
          </a:xfrm>
          <a:prstGeom prst="rect">
            <a:avLst/>
          </a:prstGeom>
          <a:ln w="12700">
            <a:miter lim="400000"/>
          </a:ln>
        </p:spPr>
      </p:pic>
      <p:sp>
        <p:nvSpPr>
          <p:cNvPr id="505" name="APC: tissue modification…"/>
          <p:cNvSpPr txBox="1"/>
          <p:nvPr/>
        </p:nvSpPr>
        <p:spPr>
          <a:xfrm>
            <a:off x="1046949" y="4857262"/>
            <a:ext cx="2594292" cy="929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rPr b="1">
                <a:solidFill>
                  <a:srgbClr val="FF2600"/>
                </a:solidFill>
              </a:rPr>
              <a:t>APC</a:t>
            </a:r>
            <a:r>
              <a:t>: tissue modification</a:t>
            </a:r>
          </a:p>
          <a:p>
            <a:pPr/>
          </a:p>
          <a:p>
            <a:pPr/>
            <a:r>
              <a:t>Ineffective healing</a:t>
            </a:r>
          </a:p>
        </p:txBody>
      </p:sp>
      <p:sp>
        <p:nvSpPr>
          <p:cNvPr id="506" name="Bypass gastrico"/>
          <p:cNvSpPr txBox="1"/>
          <p:nvPr/>
        </p:nvSpPr>
        <p:spPr>
          <a:xfrm>
            <a:off x="8019667" y="2566536"/>
            <a:ext cx="4938714" cy="73501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gn="ctr" defTabSz="914400">
              <a:lnSpc>
                <a:spcPct val="90000"/>
              </a:lnSpc>
              <a:spcBef>
                <a:spcPts val="1200"/>
              </a:spcBef>
              <a:defRPr cap="all" sz="2000">
                <a:solidFill>
                  <a:srgbClr val="455F51"/>
                </a:solidFill>
                <a:latin typeface="+mn-lt"/>
                <a:ea typeface="+mn-ea"/>
                <a:cs typeface="+mn-cs"/>
                <a:sym typeface="Calibri"/>
              </a:defRPr>
            </a:lvl1pPr>
          </a:lstStyle>
          <a:p>
            <a:pPr/>
            <a:r>
              <a:t>Esg	</a:t>
            </a:r>
          </a:p>
        </p:txBody>
      </p:sp>
      <p:sp>
        <p:nvSpPr>
          <p:cNvPr id="507" name="Mancanza requisiti di correzione anatomica…"/>
          <p:cNvSpPr txBox="1"/>
          <p:nvPr/>
        </p:nvSpPr>
        <p:spPr>
          <a:xfrm>
            <a:off x="9147511" y="3147018"/>
            <a:ext cx="2397057" cy="15014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mn-lt"/>
                <a:ea typeface="+mn-ea"/>
                <a:cs typeface="+mn-cs"/>
                <a:sym typeface="Calibri"/>
              </a:defRPr>
            </a:pPr>
          </a:p>
          <a:p>
            <a:pPr>
              <a:defRPr>
                <a:latin typeface="+mn-lt"/>
                <a:ea typeface="+mn-ea"/>
                <a:cs typeface="+mn-cs"/>
                <a:sym typeface="Calibri"/>
              </a:defRPr>
            </a:pPr>
            <a:r>
              <a:t>Lack of ESG enlargement</a:t>
            </a:r>
          </a:p>
          <a:p>
            <a:pPr>
              <a:defRPr>
                <a:latin typeface="+mn-lt"/>
                <a:ea typeface="+mn-ea"/>
                <a:cs typeface="+mn-cs"/>
                <a:sym typeface="Calibri"/>
              </a:defRPr>
            </a:pPr>
          </a:p>
          <a:p>
            <a:pPr>
              <a:defRPr>
                <a:latin typeface="+mn-lt"/>
                <a:ea typeface="+mn-ea"/>
                <a:cs typeface="+mn-cs"/>
                <a:sym typeface="Calibri"/>
              </a:defRPr>
            </a:pPr>
            <a:r>
              <a:t>Esophagitis B or more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1" grpId="1"/>
      <p:bldP build="whole" bldLvl="1" animBg="1" rev="0" advAuto="0" spid="507" grpId="8"/>
      <p:bldP build="whole" bldLvl="1" animBg="1" rev="0" advAuto="0" spid="502" grpId="5"/>
      <p:bldP build="whole" bldLvl="1" animBg="1" rev="0" advAuto="0" spid="499" grpId="2"/>
      <p:bldP build="whole" bldLvl="1" animBg="1" rev="0" advAuto="0" spid="505" grpId="4"/>
      <p:bldP build="whole" bldLvl="1" animBg="1" rev="0" advAuto="0" spid="500" grpId="3"/>
      <p:bldP build="whole" bldLvl="1" animBg="1" rev="0" advAuto="0" spid="506" grpId="7"/>
      <p:bldP build="whole" bldLvl="1" animBg="1" rev="0" advAuto="0" spid="498" grpId="6"/>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ottotitolo 2"/>
          <p:cNvSpPr txBox="1"/>
          <p:nvPr>
            <p:ph type="body" sz="quarter" idx="4294967295"/>
          </p:nvPr>
        </p:nvSpPr>
        <p:spPr>
          <a:xfrm>
            <a:off x="1285715" y="4235200"/>
            <a:ext cx="10058401" cy="1143001"/>
          </a:xfrm>
          <a:prstGeom prst="rect">
            <a:avLst/>
          </a:prstGeom>
        </p:spPr>
        <p:txBody>
          <a:bodyPr/>
          <a:lstStyle>
            <a:lvl1pPr>
              <a:defRPr sz="1800">
                <a:latin typeface="STIX-Regular"/>
                <a:ea typeface="STIX-Regular"/>
                <a:cs typeface="STIX-Regular"/>
                <a:sym typeface="STIX-Regular"/>
              </a:defRPr>
            </a:lvl1pPr>
          </a:lstStyle>
          <a:p>
            <a:pPr/>
            <a:r>
              <a:t>it should be remembered that obesity is a chronic disease.</a:t>
            </a:r>
          </a:p>
        </p:txBody>
      </p:sp>
      <p:sp>
        <p:nvSpPr>
          <p:cNvPr id="512" name="CasellaDiTesto 4"/>
          <p:cNvSpPr txBox="1"/>
          <p:nvPr/>
        </p:nvSpPr>
        <p:spPr>
          <a:xfrm>
            <a:off x="386019" y="1543754"/>
            <a:ext cx="11188111" cy="1894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a:lnSpc>
                <a:spcPct val="150000"/>
              </a:lnSpc>
              <a:defRPr sz="2000">
                <a:latin typeface="Sitka Text"/>
                <a:ea typeface="Sitka Text"/>
                <a:cs typeface="Sitka Text"/>
                <a:sym typeface="Sitka Text"/>
              </a:defRPr>
            </a:pPr>
            <a:r>
              <a:t>“No true consensus exists on what constitutes a successful procedure and even less on what constitutes a relapse event….</a:t>
            </a:r>
            <a:r>
              <a:rPr sz="1600"/>
              <a:t> </a:t>
            </a:r>
            <a:r>
              <a:t>When one is free to choose its own standard of success and failure, it could be argued, it is easy to win</a:t>
            </a:r>
            <a:r>
              <a:rPr sz="2800"/>
              <a:t>»</a:t>
            </a:r>
          </a:p>
          <a:p>
            <a:pPr algn="r">
              <a:defRPr sz="1600">
                <a:latin typeface="MyriadProUnicSemiCondensed"/>
                <a:ea typeface="MyriadProUnicSemiCondensed"/>
                <a:cs typeface="MyriadProUnicSemiCondensed"/>
                <a:sym typeface="MyriadProUnicSemiCondensed"/>
              </a:defRPr>
            </a:pPr>
            <a:r>
              <a:t>De Vries et al, Journal of Gastrointestinal Surgery (2022)</a:t>
            </a:r>
          </a:p>
        </p:txBody>
      </p:sp>
      <p:pic>
        <p:nvPicPr>
          <p:cNvPr id="513" name="Picture 2" descr="Picture 2"/>
          <p:cNvPicPr>
            <a:picLocks noChangeAspect="1"/>
          </p:cNvPicPr>
          <p:nvPr/>
        </p:nvPicPr>
        <p:blipFill>
          <a:blip r:embed="rId3">
            <a:extLst/>
          </a:blip>
          <a:stretch>
            <a:fillRect/>
          </a:stretch>
        </p:blipFill>
        <p:spPr>
          <a:xfrm>
            <a:off x="11021441" y="63678"/>
            <a:ext cx="1169561" cy="1090615"/>
          </a:xfrm>
          <a:prstGeom prst="rect">
            <a:avLst/>
          </a:prstGeom>
          <a:ln w="12700">
            <a:miter lim="400000"/>
          </a:ln>
        </p:spPr>
      </p:pic>
      <p:pic>
        <p:nvPicPr>
          <p:cNvPr id="514" name="Immagine" descr="Immagine"/>
          <p:cNvPicPr>
            <a:picLocks noChangeAspect="1"/>
          </p:cNvPicPr>
          <p:nvPr/>
        </p:nvPicPr>
        <p:blipFill>
          <a:blip r:embed="rId4">
            <a:extLst/>
          </a:blip>
          <a:stretch>
            <a:fillRect/>
          </a:stretch>
        </p:blipFill>
        <p:spPr>
          <a:xfrm>
            <a:off x="90182" y="111654"/>
            <a:ext cx="1933245" cy="83759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511"/>
                                        </p:tgtEl>
                                        <p:attrNameLst>
                                          <p:attrName>style.visibility</p:attrName>
                                        </p:attrNameLst>
                                      </p:cBhvr>
                                      <p:to>
                                        <p:strVal val="visible"/>
                                      </p:to>
                                    </p:set>
                                    <p:anim calcmode="lin" valueType="num">
                                      <p:cBhvr>
                                        <p:cTn id="7" dur="1000" fill="hold"/>
                                        <p:tgtEl>
                                          <p:spTgt spid="511"/>
                                        </p:tgtEl>
                                        <p:attrNameLst>
                                          <p:attrName>ppt_x</p:attrName>
                                        </p:attrNameLst>
                                      </p:cBhvr>
                                      <p:tavLst>
                                        <p:tav tm="0">
                                          <p:val>
                                            <p:strVal val="#ppt_x"/>
                                          </p:val>
                                        </p:tav>
                                        <p:tav tm="100000">
                                          <p:val>
                                            <p:strVal val="#ppt_x"/>
                                          </p:val>
                                        </p:tav>
                                      </p:tavLst>
                                    </p:anim>
                                    <p:anim calcmode="lin" valueType="num">
                                      <p:cBhvr>
                                        <p:cTn id="8" dur="1000" fill="hold"/>
                                        <p:tgtEl>
                                          <p:spTgt spid="5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512"/>
                                        </p:tgtEl>
                                        <p:attrNameLst>
                                          <p:attrName>style.visibility</p:attrName>
                                        </p:attrNameLst>
                                      </p:cBhvr>
                                      <p:to>
                                        <p:strVal val="visible"/>
                                      </p:to>
                                    </p:set>
                                    <p:anim calcmode="lin" valueType="num">
                                      <p:cBhvr>
                                        <p:cTn id="13" dur="1000" fill="hold"/>
                                        <p:tgtEl>
                                          <p:spTgt spid="512"/>
                                        </p:tgtEl>
                                        <p:attrNameLst>
                                          <p:attrName>ppt_x</p:attrName>
                                        </p:attrNameLst>
                                      </p:cBhvr>
                                      <p:tavLst>
                                        <p:tav tm="0">
                                          <p:val>
                                            <p:strVal val="#ppt_x"/>
                                          </p:val>
                                        </p:tav>
                                        <p:tav tm="100000">
                                          <p:val>
                                            <p:strVal val="#ppt_x"/>
                                          </p:val>
                                        </p:tav>
                                      </p:tavLst>
                                    </p:anim>
                                    <p:anim calcmode="lin" valueType="num">
                                      <p:cBhvr>
                                        <p:cTn id="14" dur="1000" fill="hold"/>
                                        <p:tgtEl>
                                          <p:spTgt spid="5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2" grpId="2"/>
      <p:bldP build="whole" bldLvl="1" animBg="1" rev="0" advAuto="0" spid="51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CasellaDiTesto 1"/>
          <p:cNvSpPr txBox="1"/>
          <p:nvPr/>
        </p:nvSpPr>
        <p:spPr>
          <a:xfrm>
            <a:off x="1765004" y="457200"/>
            <a:ext cx="8867555" cy="4970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3200">
                <a:solidFill>
                  <a:schemeClr val="accent2"/>
                </a:solidFill>
                <a:latin typeface="+mn-lt"/>
                <a:ea typeface="+mn-ea"/>
                <a:cs typeface="+mn-cs"/>
                <a:sym typeface="Calibri"/>
              </a:defRPr>
            </a:pPr>
            <a:r>
              <a:t>WEIGHT REGAIN: </a:t>
            </a:r>
            <a:r>
              <a:t>WHAT WENT WRONG</a:t>
            </a:r>
            <a:r>
              <a:t>?</a:t>
            </a:r>
          </a:p>
        </p:txBody>
      </p:sp>
      <p:sp>
        <p:nvSpPr>
          <p:cNvPr id="190" name="CasellaDiTesto 5"/>
          <p:cNvSpPr txBox="1"/>
          <p:nvPr/>
        </p:nvSpPr>
        <p:spPr>
          <a:xfrm>
            <a:off x="741617" y="1779303"/>
            <a:ext cx="6097777" cy="176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STIX-Regular"/>
                <a:ea typeface="STIX-Regular"/>
                <a:cs typeface="STIX-Regular"/>
                <a:sym typeface="STIX-Regular"/>
              </a:defRPr>
            </a:pPr>
          </a:p>
          <a:p>
            <a:pPr marL="285750" indent="-285750">
              <a:buSzPct val="100000"/>
              <a:buFont typeface="Arial"/>
              <a:buChar char="•"/>
              <a:defRPr>
                <a:latin typeface="STIX-Regular"/>
                <a:ea typeface="STIX-Regular"/>
                <a:cs typeface="STIX-Regular"/>
                <a:sym typeface="STIX-Regular"/>
              </a:defRPr>
            </a:pPr>
            <a:r>
              <a:t>Wide sleeve</a:t>
            </a:r>
          </a:p>
          <a:p>
            <a:pPr marL="285750" indent="-285750">
              <a:buSzPct val="100000"/>
              <a:buFont typeface="Arial"/>
              <a:buChar char="•"/>
              <a:defRPr>
                <a:latin typeface="STIX-Regular"/>
                <a:ea typeface="STIX-Regular"/>
                <a:cs typeface="STIX-Regular"/>
                <a:sym typeface="STIX-Regular"/>
              </a:defRPr>
            </a:pPr>
            <a:r>
              <a:t>Sleeve dilatation</a:t>
            </a:r>
          </a:p>
          <a:p>
            <a:pPr marL="285750" indent="-285750">
              <a:buSzPct val="100000"/>
              <a:buFont typeface="Arial"/>
              <a:buChar char="•"/>
              <a:defRPr>
                <a:latin typeface="STIX-Regular"/>
                <a:ea typeface="STIX-Regular"/>
                <a:cs typeface="STIX-Regular"/>
                <a:sym typeface="STIX-Regular"/>
              </a:defRPr>
            </a:pPr>
            <a:r>
              <a:t>Elevated levels of Ghrelin</a:t>
            </a:r>
          </a:p>
          <a:p>
            <a:pPr marL="285750" indent="-285750">
              <a:buSzPct val="100000"/>
              <a:buFont typeface="Arial"/>
              <a:buChar char="•"/>
              <a:defRPr>
                <a:latin typeface="STIX-Regular"/>
                <a:ea typeface="STIX-Regular"/>
                <a:cs typeface="STIX-Regular"/>
                <a:sym typeface="STIX-Regular"/>
              </a:defRPr>
            </a:pPr>
            <a:r>
              <a:t>Inadegu</a:t>
            </a:r>
            <a:r>
              <a:t>ate </a:t>
            </a:r>
            <a:r>
              <a:t> follow-up</a:t>
            </a:r>
          </a:p>
          <a:p>
            <a:pPr marL="285750" indent="-285750">
              <a:buSzPct val="100000"/>
              <a:buFont typeface="Arial"/>
              <a:buChar char="•"/>
              <a:defRPr>
                <a:latin typeface="STIX-Regular"/>
                <a:ea typeface="STIX-Regular"/>
                <a:cs typeface="STIX-Regular"/>
                <a:sym typeface="STIX-Regular"/>
              </a:defRPr>
            </a:pPr>
            <a:r>
              <a:t>Incorrect adjustment of eating habits</a:t>
            </a:r>
          </a:p>
        </p:txBody>
      </p:sp>
      <p:sp>
        <p:nvSpPr>
          <p:cNvPr id="191" name="CasellaDiTesto 6"/>
          <p:cNvSpPr txBox="1"/>
          <p:nvPr/>
        </p:nvSpPr>
        <p:spPr>
          <a:xfrm>
            <a:off x="3645194" y="999283"/>
            <a:ext cx="4901612" cy="44475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2800">
                <a:latin typeface="+mn-lt"/>
                <a:ea typeface="+mn-ea"/>
                <a:cs typeface="+mn-cs"/>
                <a:sym typeface="Calibri"/>
              </a:defRPr>
            </a:lvl1pPr>
          </a:lstStyle>
          <a:p>
            <a:pPr/>
            <a:r>
              <a:t>SLEEVE GASTRECTOMY</a:t>
            </a:r>
          </a:p>
        </p:txBody>
      </p:sp>
      <p:sp>
        <p:nvSpPr>
          <p:cNvPr id="192" name="CasellaDiTesto 7"/>
          <p:cNvSpPr txBox="1"/>
          <p:nvPr/>
        </p:nvSpPr>
        <p:spPr>
          <a:xfrm>
            <a:off x="2871745" y="3498749"/>
            <a:ext cx="5982998" cy="4348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2700">
                <a:latin typeface="+mn-lt"/>
                <a:ea typeface="+mn-ea"/>
                <a:cs typeface="+mn-cs"/>
                <a:sym typeface="Calibri"/>
              </a:defRPr>
            </a:lvl1pPr>
          </a:lstStyle>
          <a:p>
            <a:pPr/>
            <a:r>
              <a:t>ROUX-EN-Y / OAGBP</a:t>
            </a:r>
          </a:p>
        </p:txBody>
      </p:sp>
      <p:sp>
        <p:nvSpPr>
          <p:cNvPr id="193" name="CasellaDiTesto 8"/>
          <p:cNvSpPr txBox="1"/>
          <p:nvPr/>
        </p:nvSpPr>
        <p:spPr>
          <a:xfrm>
            <a:off x="741617" y="4030586"/>
            <a:ext cx="6097777" cy="2047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STIX-Regular"/>
                <a:ea typeface="STIX-Regular"/>
                <a:cs typeface="STIX-Regular"/>
                <a:sym typeface="STIX-Regular"/>
              </a:defRPr>
            </a:pPr>
          </a:p>
          <a:p>
            <a:pPr marL="285750" indent="-285750">
              <a:buSzPct val="100000"/>
              <a:buFont typeface="Arial"/>
              <a:buChar char="•"/>
              <a:defRPr>
                <a:latin typeface="STIX-Regular"/>
                <a:ea typeface="STIX-Regular"/>
                <a:cs typeface="STIX-Regular"/>
                <a:sym typeface="STIX-Regular"/>
              </a:defRPr>
            </a:pPr>
            <a:r>
              <a:t>Increase in gastro-jj anastomosis caliber </a:t>
            </a:r>
          </a:p>
          <a:p>
            <a:pPr marL="285750" indent="-285750">
              <a:buSzPct val="100000"/>
              <a:buFont typeface="Arial"/>
              <a:buChar char="•"/>
              <a:defRPr>
                <a:latin typeface="STIX-Regular"/>
                <a:ea typeface="STIX-Regular"/>
                <a:cs typeface="STIX-Regular"/>
                <a:sym typeface="STIX-Regular"/>
              </a:defRPr>
            </a:pPr>
            <a:r>
              <a:t>Dila</a:t>
            </a:r>
            <a:r>
              <a:t>tion of the gastric pouch</a:t>
            </a:r>
          </a:p>
          <a:p>
            <a:pPr marL="285750" indent="-285750">
              <a:buSzPct val="100000"/>
              <a:buFont typeface="Arial"/>
              <a:buChar char="•"/>
              <a:defRPr>
                <a:latin typeface="STIX-Regular"/>
                <a:ea typeface="STIX-Regular"/>
                <a:cs typeface="STIX-Regular"/>
                <a:sym typeface="STIX-Regular"/>
              </a:defRPr>
            </a:pPr>
            <a:r>
              <a:t>C</a:t>
            </a:r>
            <a:r>
              <a:t>hange in hormone levels</a:t>
            </a:r>
            <a:r>
              <a:t> (e.</a:t>
            </a:r>
            <a:r>
              <a:t>g. </a:t>
            </a:r>
            <a:r>
              <a:t>GLP1)</a:t>
            </a:r>
          </a:p>
          <a:p>
            <a:pPr marL="285750" indent="-285750">
              <a:buSzPct val="100000"/>
              <a:buFont typeface="Arial"/>
              <a:buChar char="•"/>
              <a:defRPr>
                <a:latin typeface="STIX-Regular"/>
                <a:ea typeface="STIX-Regular"/>
                <a:cs typeface="STIX-Regular"/>
                <a:sym typeface="STIX-Regular"/>
              </a:defRPr>
            </a:pPr>
            <a:r>
              <a:t>Inade</a:t>
            </a:r>
            <a:r>
              <a:t>quate f.u.</a:t>
            </a:r>
          </a:p>
          <a:p>
            <a:pPr marL="285750" indent="-285750">
              <a:buSzPct val="100000"/>
              <a:buFont typeface="Arial"/>
              <a:buChar char="•"/>
              <a:defRPr>
                <a:latin typeface="STIX-Regular"/>
                <a:ea typeface="STIX-Regular"/>
                <a:cs typeface="STIX-Regular"/>
                <a:sym typeface="STIX-Regular"/>
              </a:defRPr>
            </a:pPr>
            <a:r>
              <a:t>Incorrect adjustment of eating habits</a:t>
            </a:r>
          </a:p>
          <a:p>
            <a:pPr marL="285750" indent="-285750">
              <a:buSzPct val="100000"/>
              <a:buFont typeface="Arial"/>
              <a:buChar char="•"/>
              <a:defRPr>
                <a:latin typeface="STIX-Regular"/>
                <a:ea typeface="STIX-Regular"/>
                <a:cs typeface="STIX-Regular"/>
                <a:sym typeface="STIX-Regular"/>
              </a:defRPr>
            </a:pPr>
            <a:r>
              <a:t>Altera</a:t>
            </a:r>
            <a:r>
              <a:t>tion </a:t>
            </a:r>
            <a:r>
              <a:t> </a:t>
            </a:r>
            <a:r>
              <a:t>of</a:t>
            </a:r>
            <a:r>
              <a:t> Microbiota</a:t>
            </a:r>
          </a:p>
        </p:txBody>
      </p:sp>
      <p:pic>
        <p:nvPicPr>
          <p:cNvPr id="194" name="Picture 2" descr="Picture 2"/>
          <p:cNvPicPr>
            <a:picLocks noChangeAspect="1"/>
          </p:cNvPicPr>
          <p:nvPr/>
        </p:nvPicPr>
        <p:blipFill>
          <a:blip r:embed="rId3">
            <a:extLst/>
          </a:blip>
          <a:srcRect l="16709" t="0" r="12781" b="4647"/>
          <a:stretch>
            <a:fillRect/>
          </a:stretch>
        </p:blipFill>
        <p:spPr>
          <a:xfrm>
            <a:off x="7994802" y="1817809"/>
            <a:ext cx="2009441" cy="1528539"/>
          </a:xfrm>
          <a:prstGeom prst="rect">
            <a:avLst/>
          </a:prstGeom>
          <a:ln w="12700">
            <a:miter lim="400000"/>
          </a:ln>
        </p:spPr>
      </p:pic>
      <p:pic>
        <p:nvPicPr>
          <p:cNvPr id="195" name="Immagine 11" descr="Immagine 11"/>
          <p:cNvPicPr>
            <a:picLocks noChangeAspect="1"/>
          </p:cNvPicPr>
          <p:nvPr/>
        </p:nvPicPr>
        <p:blipFill>
          <a:blip r:embed="rId4">
            <a:extLst/>
          </a:blip>
          <a:stretch>
            <a:fillRect/>
          </a:stretch>
        </p:blipFill>
        <p:spPr>
          <a:xfrm>
            <a:off x="7994801" y="4420079"/>
            <a:ext cx="2116763" cy="1685734"/>
          </a:xfrm>
          <a:prstGeom prst="rect">
            <a:avLst/>
          </a:prstGeom>
          <a:ln w="12700">
            <a:miter lim="400000"/>
          </a:ln>
        </p:spPr>
      </p:pic>
      <p:sp>
        <p:nvSpPr>
          <p:cNvPr id="196" name="Rettangolo 14"/>
          <p:cNvSpPr/>
          <p:nvPr/>
        </p:nvSpPr>
        <p:spPr>
          <a:xfrm>
            <a:off x="738426" y="4345768"/>
            <a:ext cx="4624739" cy="558326"/>
          </a:xfrm>
          <a:prstGeom prst="rect">
            <a:avLst/>
          </a:prstGeom>
          <a:ln w="28575">
            <a:solidFill>
              <a:srgbClr val="FF0000"/>
            </a:solidFill>
          </a:ln>
        </p:spPr>
        <p:txBody>
          <a:bodyPr lIns="45718" tIns="45718" rIns="45718" bIns="45718" anchor="ctr"/>
          <a:lstStyle/>
          <a:p>
            <a:pPr algn="ctr">
              <a:defRPr>
                <a:solidFill>
                  <a:srgbClr val="FFFFFF"/>
                </a:solidFill>
                <a:latin typeface="+mn-lt"/>
                <a:ea typeface="+mn-ea"/>
                <a:cs typeface="+mn-cs"/>
                <a:sym typeface="Calibri"/>
              </a:defRPr>
            </a:pPr>
          </a:p>
        </p:txBody>
      </p:sp>
      <p:sp>
        <p:nvSpPr>
          <p:cNvPr id="197" name="Rettangolo 17"/>
          <p:cNvSpPr/>
          <p:nvPr/>
        </p:nvSpPr>
        <p:spPr>
          <a:xfrm>
            <a:off x="741618" y="2124393"/>
            <a:ext cx="2903579" cy="558323"/>
          </a:xfrm>
          <a:prstGeom prst="rect">
            <a:avLst/>
          </a:prstGeom>
          <a:ln w="28575">
            <a:solidFill>
              <a:srgbClr val="FF0000"/>
            </a:solidFill>
          </a:ln>
        </p:spPr>
        <p:txBody>
          <a:bodyPr lIns="45718" tIns="45718" rIns="45718" bIns="45718" anchor="ctr"/>
          <a:lstStyle/>
          <a:p>
            <a:pPr algn="ctr">
              <a:defRPr>
                <a:solidFill>
                  <a:srgbClr val="FFFFFF"/>
                </a:solidFill>
                <a:latin typeface="+mn-lt"/>
                <a:ea typeface="+mn-ea"/>
                <a:cs typeface="+mn-cs"/>
                <a:sym typeface="Calibri"/>
              </a:defRPr>
            </a:pPr>
          </a:p>
        </p:txBody>
      </p:sp>
      <p:sp>
        <p:nvSpPr>
          <p:cNvPr id="198" name="Tankel J, Surg Obes Relat Dis 2017;13:S112."/>
          <p:cNvSpPr txBox="1"/>
          <p:nvPr/>
        </p:nvSpPr>
        <p:spPr>
          <a:xfrm>
            <a:off x="988640" y="6478113"/>
            <a:ext cx="2434228" cy="69468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ts val="2500"/>
              </a:lnSpc>
              <a:spcBef>
                <a:spcPts val="1000"/>
              </a:spcBef>
              <a:defRPr sz="1000">
                <a:latin typeface="Times Roman"/>
                <a:ea typeface="Times Roman"/>
                <a:cs typeface="Times Roman"/>
                <a:sym typeface="Times Roman"/>
              </a:defRPr>
            </a:pPr>
            <a:r>
              <a:t>Tankel J, Surg Obes Relat Dis 2017;13:S112. </a:t>
            </a:r>
            <a:br/>
          </a:p>
        </p:txBody>
      </p:sp>
      <p:sp>
        <p:nvSpPr>
          <p:cNvPr id="199" name="Cambi, Obesity Surgery (2021) 31:1290–1303"/>
          <p:cNvSpPr txBox="1"/>
          <p:nvPr/>
        </p:nvSpPr>
        <p:spPr>
          <a:xfrm>
            <a:off x="8773741" y="6478113"/>
            <a:ext cx="2500580" cy="37718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ts val="2500"/>
              </a:lnSpc>
              <a:spcBef>
                <a:spcPts val="1200"/>
              </a:spcBef>
              <a:defRPr sz="1000">
                <a:latin typeface="Times Roman"/>
                <a:ea typeface="Times Roman"/>
                <a:cs typeface="Times Roman"/>
                <a:sym typeface="Times Roman"/>
              </a:defRPr>
            </a:lvl1pPr>
          </a:lstStyle>
          <a:p>
            <a:pPr/>
            <a:r>
              <a:t>Cambi, Obesity Surgery (2021) 31:1290–1303 </a:t>
            </a:r>
          </a:p>
        </p:txBody>
      </p:sp>
      <p:pic>
        <p:nvPicPr>
          <p:cNvPr id="200" name="Immagine" descr="Immagine"/>
          <p:cNvPicPr>
            <a:picLocks noChangeAspect="1"/>
          </p:cNvPicPr>
          <p:nvPr/>
        </p:nvPicPr>
        <p:blipFill>
          <a:blip r:embed="rId5">
            <a:extLst/>
          </a:blip>
          <a:stretch>
            <a:fillRect/>
          </a:stretch>
        </p:blipFill>
        <p:spPr>
          <a:xfrm>
            <a:off x="112694" y="341767"/>
            <a:ext cx="1354625" cy="586900"/>
          </a:xfrm>
          <a:prstGeom prst="rect">
            <a:avLst/>
          </a:prstGeom>
          <a:ln w="12700">
            <a:miter lim="400000"/>
          </a:ln>
        </p:spPr>
      </p:pic>
      <p:pic>
        <p:nvPicPr>
          <p:cNvPr id="201" name="Picture 2" descr="Picture 2"/>
          <p:cNvPicPr>
            <a:picLocks noChangeAspect="1"/>
          </p:cNvPicPr>
          <p:nvPr/>
        </p:nvPicPr>
        <p:blipFill>
          <a:blip r:embed="rId6">
            <a:extLst/>
          </a:blip>
          <a:stretch>
            <a:fillRect/>
          </a:stretch>
        </p:blipFill>
        <p:spPr>
          <a:xfrm>
            <a:off x="11021441" y="63678"/>
            <a:ext cx="1169561" cy="1090615"/>
          </a:xfrm>
          <a:prstGeom prst="rect">
            <a:avLst/>
          </a:prstGeom>
          <a:ln w="12700">
            <a:miter lim="400000"/>
          </a:ln>
        </p:spPr>
      </p:pic>
      <p:sp>
        <p:nvSpPr>
          <p:cNvPr id="202" name="WEIGHT REGAIN: 5-37%; 6%:2a; 76%:6a; 20% re op  7a"/>
          <p:cNvSpPr txBox="1"/>
          <p:nvPr/>
        </p:nvSpPr>
        <p:spPr>
          <a:xfrm>
            <a:off x="2878164" y="1395174"/>
            <a:ext cx="5970160"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STIX-Regular"/>
                <a:ea typeface="STIX-Regular"/>
                <a:cs typeface="STIX-Regular"/>
                <a:sym typeface="STIX-Regular"/>
              </a:defRPr>
            </a:lvl1pPr>
          </a:lstStyle>
          <a:p>
            <a:pPr/>
            <a:r>
              <a:t>WEIGHT REGAIN: 5-37%; 6%:2a; 76%:6a; 20% re op  7a</a:t>
            </a:r>
          </a:p>
        </p:txBody>
      </p:sp>
      <p:sp>
        <p:nvSpPr>
          <p:cNvPr id="203" name="WEIGHT REGAIN: 4-30%"/>
          <p:cNvSpPr txBox="1"/>
          <p:nvPr/>
        </p:nvSpPr>
        <p:spPr>
          <a:xfrm>
            <a:off x="4607570" y="3947742"/>
            <a:ext cx="2742190"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STIX-Regular"/>
                <a:ea typeface="STIX-Regular"/>
                <a:cs typeface="STIX-Regular"/>
                <a:sym typeface="STIX-Regular"/>
              </a:defRPr>
            </a:lvl1pPr>
          </a:lstStyle>
          <a:p>
            <a:pPr/>
            <a:r>
              <a:t>WEIGHT REGAIN: 4-30%</a:t>
            </a:r>
          </a:p>
        </p:txBody>
      </p:sp>
      <p:grpSp>
        <p:nvGrpSpPr>
          <p:cNvPr id="206" name="Sottotitolo 2"/>
          <p:cNvGrpSpPr/>
          <p:nvPr/>
        </p:nvGrpSpPr>
        <p:grpSpPr>
          <a:xfrm>
            <a:off x="834042" y="3041099"/>
            <a:ext cx="10058404" cy="1160777"/>
            <a:chOff x="0" y="0"/>
            <a:chExt cx="10058402" cy="1160775"/>
          </a:xfrm>
        </p:grpSpPr>
        <p:sp>
          <p:nvSpPr>
            <p:cNvPr id="204" name="Rettangolo"/>
            <p:cNvSpPr/>
            <p:nvPr/>
          </p:nvSpPr>
          <p:spPr>
            <a:xfrm>
              <a:off x="-1" y="-1"/>
              <a:ext cx="10058404" cy="1143004"/>
            </a:xfrm>
            <a:prstGeom prst="rect">
              <a:avLst/>
            </a:prstGeom>
            <a:solidFill>
              <a:srgbClr val="FFFF00"/>
            </a:solidFill>
            <a:ln w="12700" cap="flat">
              <a:noFill/>
              <a:miter lim="400000"/>
            </a:ln>
            <a:effectLst>
              <a:outerShdw sx="100000" sy="100000" kx="0" ky="0" algn="b" rotWithShape="0" blurRad="50800" dist="25400" dir="2700000">
                <a:srgbClr val="000000">
                  <a:alpha val="60000"/>
                </a:srgbClr>
              </a:outerShdw>
            </a:effectLst>
          </p:spPr>
          <p:txBody>
            <a:bodyPr wrap="square" lIns="45718" tIns="45718" rIns="45718" bIns="45718" numCol="1" anchor="t">
              <a:noAutofit/>
            </a:bodyPr>
            <a:lstStyle/>
            <a:p>
              <a:pPr algn="ctr" defTabSz="914400">
                <a:lnSpc>
                  <a:spcPct val="90000"/>
                </a:lnSpc>
                <a:spcBef>
                  <a:spcPts val="1200"/>
                </a:spcBef>
                <a:defRPr sz="3600">
                  <a:effectLst>
                    <a:outerShdw sx="100000" sy="100000" kx="0" ky="0" algn="b" rotWithShape="0" blurRad="38100" dist="19050" dir="2700000">
                      <a:srgbClr val="000000">
                        <a:alpha val="40000"/>
                      </a:srgbClr>
                    </a:outerShdw>
                  </a:effectLst>
                  <a:latin typeface="+mn-lt"/>
                  <a:ea typeface="+mn-ea"/>
                  <a:cs typeface="+mn-cs"/>
                  <a:sym typeface="Calibri"/>
                </a:defRPr>
              </a:pPr>
            </a:p>
          </p:txBody>
        </p:sp>
        <p:sp>
          <p:nvSpPr>
            <p:cNvPr id="205" name="It should be remembered that obesity is…"/>
            <p:cNvSpPr txBox="1"/>
            <p:nvPr/>
          </p:nvSpPr>
          <p:spPr>
            <a:xfrm>
              <a:off x="-1" y="-1"/>
              <a:ext cx="10058404" cy="1160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marL="91437" indent="-91437" algn="ctr" defTabSz="914400">
                <a:lnSpc>
                  <a:spcPct val="90000"/>
                </a:lnSpc>
                <a:spcBef>
                  <a:spcPts val="1200"/>
                </a:spcBef>
                <a:buClr>
                  <a:schemeClr val="accent1"/>
                </a:buClr>
                <a:buSzPct val="100000"/>
                <a:buFont typeface="Trebuchet MS"/>
                <a:buChar char=" "/>
                <a:defRPr sz="3200">
                  <a:effectLst>
                    <a:outerShdw sx="100000" sy="100000" kx="0" ky="0" algn="b" rotWithShape="0" blurRad="38100" dist="19050" dir="2700000">
                      <a:srgbClr val="000000">
                        <a:alpha val="40000"/>
                      </a:srgbClr>
                    </a:outerShdw>
                  </a:effectLst>
                  <a:latin typeface="STIX-Regular"/>
                  <a:ea typeface="STIX-Regular"/>
                  <a:cs typeface="STIX-Regular"/>
                  <a:sym typeface="STIX-Regular"/>
                </a:defRPr>
              </a:pPr>
              <a:r>
                <a:t>It should be remembered that obesity is </a:t>
              </a:r>
              <a:endParaRPr sz="2000">
                <a:solidFill>
                  <a:srgbClr val="404040"/>
                </a:solidFill>
              </a:endParaRPr>
            </a:p>
            <a:p>
              <a:pPr marL="91437" indent="-91437" algn="ctr" defTabSz="914400">
                <a:lnSpc>
                  <a:spcPct val="90000"/>
                </a:lnSpc>
                <a:spcBef>
                  <a:spcPts val="1200"/>
                </a:spcBef>
                <a:buClr>
                  <a:schemeClr val="accent1"/>
                </a:buClr>
                <a:buSzPct val="100000"/>
                <a:buFont typeface="Trebuchet MS"/>
                <a:buChar char=" "/>
                <a:defRPr sz="3200">
                  <a:effectLst>
                    <a:outerShdw sx="100000" sy="100000" kx="0" ky="0" algn="b" rotWithShape="0" blurRad="38100" dist="19050" dir="2700000">
                      <a:srgbClr val="000000">
                        <a:alpha val="40000"/>
                      </a:srgbClr>
                    </a:outerShdw>
                  </a:effectLst>
                  <a:latin typeface="STIX-Regular"/>
                  <a:ea typeface="STIX-Regular"/>
                  <a:cs typeface="STIX-Regular"/>
                  <a:sym typeface="STIX-Regular"/>
                </a:defRPr>
              </a:pPr>
              <a:r>
                <a:t>a chronic disease.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 grpId="2" fill="hold">
                                  <p:stCondLst>
                                    <p:cond delay="0"/>
                                  </p:stCondLst>
                                  <p:iterate type="el" backwards="0">
                                    <p:tmAbs val="0"/>
                                  </p:iterate>
                                  <p:childTnLst>
                                    <p:set>
                                      <p:cBhvr>
                                        <p:cTn id="10" fill="hold"/>
                                        <p:tgtEl>
                                          <p:spTgt spid="202"/>
                                        </p:tgtEl>
                                        <p:attrNameLst>
                                          <p:attrName>style.visibility</p:attrName>
                                        </p:attrNameLst>
                                      </p:cBhvr>
                                      <p:to>
                                        <p:strVal val="visible"/>
                                      </p:to>
                                    </p:set>
                                    <p:anim calcmode="lin" valueType="num">
                                      <p:cBhvr>
                                        <p:cTn id="11" dur="1000" fill="hold"/>
                                        <p:tgtEl>
                                          <p:spTgt spid="202"/>
                                        </p:tgtEl>
                                        <p:attrNameLst>
                                          <p:attrName>ppt_x</p:attrName>
                                        </p:attrNameLst>
                                      </p:cBhvr>
                                      <p:tavLst>
                                        <p:tav tm="0">
                                          <p:val>
                                            <p:strVal val="#ppt_x"/>
                                          </p:val>
                                        </p:tav>
                                        <p:tav tm="100000">
                                          <p:val>
                                            <p:strVal val="#ppt_x"/>
                                          </p:val>
                                        </p:tav>
                                      </p:tavLst>
                                    </p:anim>
                                    <p:anim calcmode="lin" valueType="num">
                                      <p:cBhvr>
                                        <p:cTn id="12" dur="1000" fill="hold"/>
                                        <p:tgtEl>
                                          <p:spTgt spid="20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Class="entr" nodeType="afterEffect" presetSubtype="0" presetID="1" grpId="3" fill="hold">
                                  <p:stCondLst>
                                    <p:cond delay="0"/>
                                  </p:stCondLst>
                                  <p:iterate type="el" backwards="0">
                                    <p:tmAbs val="0"/>
                                  </p:iterate>
                                  <p:childTnLst>
                                    <p:set>
                                      <p:cBhvr>
                                        <p:cTn id="15" fill="hold"/>
                                        <p:tgtEl>
                                          <p:spTgt spid="190">
                                            <p:bg/>
                                          </p:spTgt>
                                        </p:tgtEl>
                                        <p:attrNameLst>
                                          <p:attrName>style.visibility</p:attrName>
                                        </p:attrNameLst>
                                      </p:cBhvr>
                                      <p:to>
                                        <p:strVal val="visible"/>
                                      </p:to>
                                    </p:set>
                                  </p:childTnLst>
                                </p:cTn>
                              </p:par>
                              <p:par>
                                <p:cTn id="16" presetClass="entr" nodeType="withEffect" presetSubtype="0" presetID="1" grpId="3" fill="hold">
                                  <p:stCondLst>
                                    <p:cond delay="0"/>
                                  </p:stCondLst>
                                  <p:iterate type="el" backwards="0">
                                    <p:tmAbs val="0"/>
                                  </p:iterate>
                                  <p:childTnLst>
                                    <p:set>
                                      <p:cBhvr>
                                        <p:cTn id="17" fill="hold"/>
                                        <p:tgtEl>
                                          <p:spTgt spid="190">
                                            <p:txEl>
                                              <p:pRg st="0" end="0"/>
                                            </p:txEl>
                                          </p:spTgt>
                                        </p:tgtEl>
                                        <p:attrNameLst>
                                          <p:attrName>style.visibility</p:attrName>
                                        </p:attrNameLst>
                                      </p:cBhvr>
                                      <p:to>
                                        <p:strVal val="visible"/>
                                      </p:to>
                                    </p:set>
                                  </p:childTnLst>
                                </p:cTn>
                              </p:par>
                            </p:childTnLst>
                          </p:cTn>
                        </p:par>
                        <p:par>
                          <p:cTn id="18" fill="hold">
                            <p:stCondLst>
                              <p:cond delay="1000"/>
                            </p:stCondLst>
                            <p:childTnLst>
                              <p:par>
                                <p:cTn id="19" presetClass="entr" nodeType="afterEffect" presetSubtype="0" presetID="1" grpId="3" fill="hold">
                                  <p:stCondLst>
                                    <p:cond delay="0"/>
                                  </p:stCondLst>
                                  <p:iterate type="el" backwards="0">
                                    <p:tmAbs val="0"/>
                                  </p:iterate>
                                  <p:childTnLst>
                                    <p:set>
                                      <p:cBhvr>
                                        <p:cTn id="20" fill="hold"/>
                                        <p:tgtEl>
                                          <p:spTgt spid="190">
                                            <p:txEl>
                                              <p:pRg st="1" end="1"/>
                                            </p:txEl>
                                          </p:spTgt>
                                        </p:tgtEl>
                                        <p:attrNameLst>
                                          <p:attrName>style.visibility</p:attrName>
                                        </p:attrNameLst>
                                      </p:cBhvr>
                                      <p:to>
                                        <p:strVal val="visible"/>
                                      </p:to>
                                    </p:set>
                                  </p:childTnLst>
                                </p:cTn>
                              </p:par>
                            </p:childTnLst>
                          </p:cTn>
                        </p:par>
                        <p:par>
                          <p:cTn id="21" fill="hold">
                            <p:stCondLst>
                              <p:cond delay="1000"/>
                            </p:stCondLst>
                            <p:childTnLst>
                              <p:par>
                                <p:cTn id="22" presetClass="entr" nodeType="afterEffect" presetSubtype="0" presetID="1" grpId="3" fill="hold">
                                  <p:stCondLst>
                                    <p:cond delay="0"/>
                                  </p:stCondLst>
                                  <p:iterate type="el" backwards="0">
                                    <p:tmAbs val="0"/>
                                  </p:iterate>
                                  <p:childTnLst>
                                    <p:set>
                                      <p:cBhvr>
                                        <p:cTn id="23" fill="hold"/>
                                        <p:tgtEl>
                                          <p:spTgt spid="190">
                                            <p:txEl>
                                              <p:pRg st="2" end="2"/>
                                            </p:txEl>
                                          </p:spTgt>
                                        </p:tgtEl>
                                        <p:attrNameLst>
                                          <p:attrName>style.visibility</p:attrName>
                                        </p:attrNameLst>
                                      </p:cBhvr>
                                      <p:to>
                                        <p:strVal val="visible"/>
                                      </p:to>
                                    </p:set>
                                  </p:childTnLst>
                                </p:cTn>
                              </p:par>
                            </p:childTnLst>
                          </p:cTn>
                        </p:par>
                        <p:par>
                          <p:cTn id="24" fill="hold">
                            <p:stCondLst>
                              <p:cond delay="1000"/>
                            </p:stCondLst>
                            <p:childTnLst>
                              <p:par>
                                <p:cTn id="25" presetClass="entr" nodeType="afterEffect" presetSubtype="0" presetID="1" grpId="3" fill="hold">
                                  <p:stCondLst>
                                    <p:cond delay="0"/>
                                  </p:stCondLst>
                                  <p:iterate type="el" backwards="0">
                                    <p:tmAbs val="0"/>
                                  </p:iterate>
                                  <p:childTnLst>
                                    <p:set>
                                      <p:cBhvr>
                                        <p:cTn id="26" fill="hold"/>
                                        <p:tgtEl>
                                          <p:spTgt spid="190">
                                            <p:txEl>
                                              <p:pRg st="3" end="3"/>
                                            </p:txEl>
                                          </p:spTgt>
                                        </p:tgtEl>
                                        <p:attrNameLst>
                                          <p:attrName>style.visibility</p:attrName>
                                        </p:attrNameLst>
                                      </p:cBhvr>
                                      <p:to>
                                        <p:strVal val="visible"/>
                                      </p:to>
                                    </p:set>
                                  </p:childTnLst>
                                </p:cTn>
                              </p:par>
                            </p:childTnLst>
                          </p:cTn>
                        </p:par>
                        <p:par>
                          <p:cTn id="27" fill="hold">
                            <p:stCondLst>
                              <p:cond delay="1000"/>
                            </p:stCondLst>
                            <p:childTnLst>
                              <p:par>
                                <p:cTn id="28" presetClass="entr" nodeType="afterEffect" presetSubtype="0" presetID="1" grpId="3" fill="hold">
                                  <p:stCondLst>
                                    <p:cond delay="0"/>
                                  </p:stCondLst>
                                  <p:iterate type="el" backwards="0">
                                    <p:tmAbs val="0"/>
                                  </p:iterate>
                                  <p:childTnLst>
                                    <p:set>
                                      <p:cBhvr>
                                        <p:cTn id="29" fill="hold"/>
                                        <p:tgtEl>
                                          <p:spTgt spid="190">
                                            <p:txEl>
                                              <p:pRg st="4" end="4"/>
                                            </p:txEl>
                                          </p:spTgt>
                                        </p:tgtEl>
                                        <p:attrNameLst>
                                          <p:attrName>style.visibility</p:attrName>
                                        </p:attrNameLst>
                                      </p:cBhvr>
                                      <p:to>
                                        <p:strVal val="visible"/>
                                      </p:to>
                                    </p:set>
                                  </p:childTnLst>
                                </p:cTn>
                              </p:par>
                            </p:childTnLst>
                          </p:cTn>
                        </p:par>
                        <p:par>
                          <p:cTn id="30" fill="hold">
                            <p:stCondLst>
                              <p:cond delay="1000"/>
                            </p:stCondLst>
                            <p:childTnLst>
                              <p:par>
                                <p:cTn id="31" presetClass="entr" nodeType="afterEffect" presetSubtype="0" presetID="1" grpId="3" fill="hold">
                                  <p:stCondLst>
                                    <p:cond delay="0"/>
                                  </p:stCondLst>
                                  <p:iterate type="el" backwards="0">
                                    <p:tmAbs val="0"/>
                                  </p:iterate>
                                  <p:childTnLst>
                                    <p:set>
                                      <p:cBhvr>
                                        <p:cTn id="32" fill="hold"/>
                                        <p:tgtEl>
                                          <p:spTgt spid="190">
                                            <p:txEl>
                                              <p:pRg st="5" end="5"/>
                                            </p:txEl>
                                          </p:spTgt>
                                        </p:tgtEl>
                                        <p:attrNameLst>
                                          <p:attrName>style.visibility</p:attrName>
                                        </p:attrNameLst>
                                      </p:cBhvr>
                                      <p:to>
                                        <p:strVal val="visible"/>
                                      </p:to>
                                    </p:set>
                                  </p:childTnLst>
                                </p:cTn>
                              </p:par>
                            </p:childTnLst>
                          </p:cTn>
                        </p:par>
                        <p:par>
                          <p:cTn id="33" fill="hold">
                            <p:stCondLst>
                              <p:cond delay="1000"/>
                            </p:stCondLst>
                            <p:childTnLst>
                              <p:par>
                                <p:cTn id="34" presetClass="entr" nodeType="afterEffect" presetSubtype="0" presetID="1" grpId="4" fill="hold">
                                  <p:stCondLst>
                                    <p:cond delay="0"/>
                                  </p:stCondLst>
                                  <p:iterate type="el" backwards="0">
                                    <p:tmAbs val="0"/>
                                  </p:iterate>
                                  <p:childTnLst>
                                    <p:set>
                                      <p:cBhvr>
                                        <p:cTn id="35" fill="hold"/>
                                        <p:tgtEl>
                                          <p:spTgt spid="19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5" fill="hold">
                                  <p:stCondLst>
                                    <p:cond delay="0"/>
                                  </p:stCondLst>
                                  <p:iterate type="el" backwards="0">
                                    <p:tmAbs val="0"/>
                                  </p:iterate>
                                  <p:childTnLst>
                                    <p:set>
                                      <p:cBhvr>
                                        <p:cTn id="39" fill="hold"/>
                                        <p:tgtEl>
                                          <p:spTgt spid="19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6" fill="hold">
                                  <p:stCondLst>
                                    <p:cond delay="0"/>
                                  </p:stCondLst>
                                  <p:iterate type="el" backwards="0">
                                    <p:tmAbs val="0"/>
                                  </p:iterate>
                                  <p:childTnLst>
                                    <p:set>
                                      <p:cBhvr>
                                        <p:cTn id="43" fill="hold"/>
                                        <p:tgtEl>
                                          <p:spTgt spid="203"/>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7" fill="hold">
                                  <p:stCondLst>
                                    <p:cond delay="0"/>
                                  </p:stCondLst>
                                  <p:iterate type="el" backwards="0">
                                    <p:tmAbs val="0"/>
                                  </p:iterate>
                                  <p:childTnLst>
                                    <p:set>
                                      <p:cBhvr>
                                        <p:cTn id="46" fill="hold"/>
                                        <p:tgtEl>
                                          <p:spTgt spid="193"/>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8" fill="hold">
                                  <p:stCondLst>
                                    <p:cond delay="0"/>
                                  </p:stCondLst>
                                  <p:iterate type="el" backwards="0">
                                    <p:tmAbs val="0"/>
                                  </p:iterate>
                                  <p:childTnLst>
                                    <p:set>
                                      <p:cBhvr>
                                        <p:cTn id="49" fill="hold"/>
                                        <p:tgtEl>
                                          <p:spTgt spid="19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4" presetID="2" grpId="9" fill="hold">
                                  <p:stCondLst>
                                    <p:cond delay="0"/>
                                  </p:stCondLst>
                                  <p:iterate type="el" backwards="0">
                                    <p:tmAbs val="0"/>
                                  </p:iterate>
                                  <p:childTnLst>
                                    <p:set>
                                      <p:cBhvr>
                                        <p:cTn id="53" fill="hold"/>
                                        <p:tgtEl>
                                          <p:spTgt spid="196"/>
                                        </p:tgtEl>
                                        <p:attrNameLst>
                                          <p:attrName>style.visibility</p:attrName>
                                        </p:attrNameLst>
                                      </p:cBhvr>
                                      <p:to>
                                        <p:strVal val="visible"/>
                                      </p:to>
                                    </p:set>
                                    <p:anim calcmode="lin" valueType="num">
                                      <p:cBhvr>
                                        <p:cTn id="54" dur="1000" fill="hold"/>
                                        <p:tgtEl>
                                          <p:spTgt spid="196"/>
                                        </p:tgtEl>
                                        <p:attrNameLst>
                                          <p:attrName>ppt_x</p:attrName>
                                        </p:attrNameLst>
                                      </p:cBhvr>
                                      <p:tavLst>
                                        <p:tav tm="0">
                                          <p:val>
                                            <p:strVal val="#ppt_x"/>
                                          </p:val>
                                        </p:tav>
                                        <p:tav tm="100000">
                                          <p:val>
                                            <p:strVal val="#ppt_x"/>
                                          </p:val>
                                        </p:tav>
                                      </p:tavLst>
                                    </p:anim>
                                    <p:anim calcmode="lin" valueType="num">
                                      <p:cBhvr>
                                        <p:cTn id="55" dur="1000" fill="hold"/>
                                        <p:tgtEl>
                                          <p:spTgt spid="196"/>
                                        </p:tgtEl>
                                        <p:attrNameLst>
                                          <p:attrName>ppt_y</p:attrName>
                                        </p:attrNameLst>
                                      </p:cBhvr>
                                      <p:tavLst>
                                        <p:tav tm="0">
                                          <p:val>
                                            <p:strVal val="1+#ppt_h/2"/>
                                          </p:val>
                                        </p:tav>
                                        <p:tav tm="100000">
                                          <p:val>
                                            <p:strVal val="#ppt_y"/>
                                          </p:val>
                                        </p:tav>
                                      </p:tavLst>
                                    </p:anim>
                                  </p:childTnLst>
                                </p:cTn>
                              </p:par>
                            </p:childTnLst>
                          </p:cTn>
                        </p:par>
                        <p:par>
                          <p:cTn id="56" fill="hold">
                            <p:stCondLst>
                              <p:cond delay="1000"/>
                            </p:stCondLst>
                            <p:childTnLst>
                              <p:par>
                                <p:cTn id="57" presetClass="entr" nodeType="afterEffect" presetSubtype="4" presetID="2" grpId="10" fill="hold">
                                  <p:stCondLst>
                                    <p:cond delay="0"/>
                                  </p:stCondLst>
                                  <p:iterate type="el" backwards="0">
                                    <p:tmAbs val="0"/>
                                  </p:iterate>
                                  <p:childTnLst>
                                    <p:set>
                                      <p:cBhvr>
                                        <p:cTn id="58" fill="hold"/>
                                        <p:tgtEl>
                                          <p:spTgt spid="197"/>
                                        </p:tgtEl>
                                        <p:attrNameLst>
                                          <p:attrName>style.visibility</p:attrName>
                                        </p:attrNameLst>
                                      </p:cBhvr>
                                      <p:to>
                                        <p:strVal val="visible"/>
                                      </p:to>
                                    </p:set>
                                    <p:anim calcmode="lin" valueType="num">
                                      <p:cBhvr>
                                        <p:cTn id="59" dur="1000" fill="hold"/>
                                        <p:tgtEl>
                                          <p:spTgt spid="197"/>
                                        </p:tgtEl>
                                        <p:attrNameLst>
                                          <p:attrName>ppt_x</p:attrName>
                                        </p:attrNameLst>
                                      </p:cBhvr>
                                      <p:tavLst>
                                        <p:tav tm="0">
                                          <p:val>
                                            <p:strVal val="#ppt_x"/>
                                          </p:val>
                                        </p:tav>
                                        <p:tav tm="100000">
                                          <p:val>
                                            <p:strVal val="#ppt_x"/>
                                          </p:val>
                                        </p:tav>
                                      </p:tavLst>
                                    </p:anim>
                                    <p:anim calcmode="lin" valueType="num">
                                      <p:cBhvr>
                                        <p:cTn id="60" dur="10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Class="entr" nodeType="clickEffect" presetID="10" grpId="11" fill="hold">
                                  <p:stCondLst>
                                    <p:cond delay="0"/>
                                  </p:stCondLst>
                                  <p:iterate type="el" backwards="0">
                                    <p:tmAbs val="0"/>
                                  </p:iterate>
                                  <p:childTnLst>
                                    <p:set>
                                      <p:cBhvr>
                                        <p:cTn id="64" fill="hold"/>
                                        <p:tgtEl>
                                          <p:spTgt spid="206"/>
                                        </p:tgtEl>
                                        <p:attrNameLst>
                                          <p:attrName>style.visibility</p:attrName>
                                        </p:attrNameLst>
                                      </p:cBhvr>
                                      <p:to>
                                        <p:strVal val="visible"/>
                                      </p:to>
                                    </p:set>
                                    <p:animEffect filter="fade" transition="in">
                                      <p:cBhvr>
                                        <p:cTn id="65" dur="5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7"/>
      <p:bldP build="whole" bldLvl="1" animBg="1" rev="0" advAuto="0" spid="203" grpId="6"/>
      <p:bldP build="whole" bldLvl="1" animBg="1" rev="0" advAuto="0" spid="197" grpId="10"/>
      <p:bldP build="whole" bldLvl="1" animBg="1" rev="0" advAuto="0" spid="194" grpId="4"/>
      <p:bldP build="whole" bldLvl="1" animBg="1" rev="0" advAuto="0" spid="196" grpId="9"/>
      <p:bldP build="whole" bldLvl="1" animBg="1" rev="0" advAuto="0" spid="206" grpId="11"/>
      <p:bldP build="whole" bldLvl="1" animBg="1" rev="0" advAuto="0" spid="192" grpId="5"/>
      <p:bldP build="p" bldLvl="5" animBg="1" rev="0" advAuto="0" spid="190" grpId="3"/>
      <p:bldP build="whole" bldLvl="1" animBg="1" rev="0" advAuto="0" spid="191" grpId="1"/>
      <p:bldP build="whole" bldLvl="1" animBg="1" rev="0" advAuto="0" spid="202" grpId="2"/>
      <p:bldP build="whole" bldLvl="1" animBg="1" rev="0" advAuto="0" spid="195" grpId="8"/>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magine" descr="Immagine"/>
          <p:cNvPicPr>
            <a:picLocks noChangeAspect="1"/>
          </p:cNvPicPr>
          <p:nvPr/>
        </p:nvPicPr>
        <p:blipFill>
          <a:blip r:embed="rId3">
            <a:extLst/>
          </a:blip>
          <a:stretch>
            <a:fillRect/>
          </a:stretch>
        </p:blipFill>
        <p:spPr>
          <a:xfrm>
            <a:off x="4076148" y="1077982"/>
            <a:ext cx="3574193" cy="1239630"/>
          </a:xfrm>
          <a:prstGeom prst="rect">
            <a:avLst/>
          </a:prstGeom>
          <a:ln w="12700">
            <a:miter lim="400000"/>
          </a:ln>
        </p:spPr>
      </p:pic>
      <p:pic>
        <p:nvPicPr>
          <p:cNvPr id="211" name="Immagine" descr="Immagine"/>
          <p:cNvPicPr>
            <a:picLocks noChangeAspect="1"/>
          </p:cNvPicPr>
          <p:nvPr/>
        </p:nvPicPr>
        <p:blipFill>
          <a:blip r:embed="rId4">
            <a:extLst/>
          </a:blip>
          <a:stretch>
            <a:fillRect/>
          </a:stretch>
        </p:blipFill>
        <p:spPr>
          <a:xfrm>
            <a:off x="230202" y="2746094"/>
            <a:ext cx="6153214" cy="2945967"/>
          </a:xfrm>
          <a:prstGeom prst="rect">
            <a:avLst/>
          </a:prstGeom>
          <a:ln w="12700">
            <a:miter lim="400000"/>
          </a:ln>
        </p:spPr>
      </p:pic>
      <p:pic>
        <p:nvPicPr>
          <p:cNvPr id="212" name="Immagine" descr="Immagine"/>
          <p:cNvPicPr>
            <a:picLocks noChangeAspect="1"/>
          </p:cNvPicPr>
          <p:nvPr/>
        </p:nvPicPr>
        <p:blipFill>
          <a:blip r:embed="rId5">
            <a:extLst/>
          </a:blip>
          <a:stretch>
            <a:fillRect/>
          </a:stretch>
        </p:blipFill>
        <p:spPr>
          <a:xfrm>
            <a:off x="6154692" y="2659152"/>
            <a:ext cx="6270990" cy="3368496"/>
          </a:xfrm>
          <a:prstGeom prst="rect">
            <a:avLst/>
          </a:prstGeom>
          <a:ln w="12700">
            <a:miter lim="400000"/>
          </a:ln>
        </p:spPr>
      </p:pic>
      <p:sp>
        <p:nvSpPr>
          <p:cNvPr id="213" name="Linea"/>
          <p:cNvSpPr/>
          <p:nvPr/>
        </p:nvSpPr>
        <p:spPr>
          <a:xfrm>
            <a:off x="2636915" y="3546126"/>
            <a:ext cx="281261" cy="3"/>
          </a:xfrm>
          <a:prstGeom prst="line">
            <a:avLst/>
          </a:prstGeom>
          <a:ln w="15875">
            <a:solidFill>
              <a:srgbClr val="FF2600"/>
            </a:solidFill>
            <a:tailEnd type="triangle"/>
          </a:ln>
        </p:spPr>
        <p:txBody>
          <a:bodyPr lIns="45718" tIns="45718" rIns="45718" bIns="45718"/>
          <a:lstStyle/>
          <a:p>
            <a:pPr/>
          </a:p>
        </p:txBody>
      </p:sp>
      <p:sp>
        <p:nvSpPr>
          <p:cNvPr id="214" name="Linea"/>
          <p:cNvSpPr/>
          <p:nvPr/>
        </p:nvSpPr>
        <p:spPr>
          <a:xfrm>
            <a:off x="8504318" y="3997523"/>
            <a:ext cx="281260" cy="3"/>
          </a:xfrm>
          <a:prstGeom prst="line">
            <a:avLst/>
          </a:prstGeom>
          <a:ln w="15875">
            <a:solidFill>
              <a:srgbClr val="FF2600"/>
            </a:solidFill>
            <a:tailEnd type="triangle"/>
          </a:ln>
        </p:spPr>
        <p:txBody>
          <a:bodyPr lIns="45718" tIns="45718" rIns="45718" bIns="45718"/>
          <a:lstStyle/>
          <a:p>
            <a:pPr/>
          </a:p>
        </p:txBody>
      </p:sp>
      <p:sp>
        <p:nvSpPr>
          <p:cNvPr id="215" name="Linea"/>
          <p:cNvSpPr/>
          <p:nvPr/>
        </p:nvSpPr>
        <p:spPr>
          <a:xfrm>
            <a:off x="8504318" y="3343214"/>
            <a:ext cx="281260" cy="3"/>
          </a:xfrm>
          <a:prstGeom prst="line">
            <a:avLst/>
          </a:prstGeom>
          <a:ln w="15875">
            <a:solidFill>
              <a:srgbClr val="FF2600"/>
            </a:solidFill>
            <a:tailEnd type="triangle"/>
          </a:ln>
        </p:spPr>
        <p:txBody>
          <a:bodyPr lIns="45718" tIns="45718" rIns="45718" bIns="45718"/>
          <a:lstStyle/>
          <a:p>
            <a:pPr/>
          </a:p>
        </p:txBody>
      </p:sp>
      <p:sp>
        <p:nvSpPr>
          <p:cNvPr id="216" name="REVISIONE ENDOSCOPICA DELLE PROCEDURE DI CHIRURGIA"/>
          <p:cNvSpPr txBox="1"/>
          <p:nvPr/>
        </p:nvSpPr>
        <p:spPr>
          <a:xfrm>
            <a:off x="1433803" y="391329"/>
            <a:ext cx="9423229" cy="561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solidFill>
                  <a:schemeClr val="accent2"/>
                </a:solidFill>
                <a:latin typeface="Trebuchet MS"/>
                <a:ea typeface="Trebuchet MS"/>
                <a:cs typeface="Trebuchet MS"/>
                <a:sym typeface="Trebuchet MS"/>
              </a:defRPr>
            </a:lvl1pPr>
          </a:lstStyle>
          <a:p>
            <a:pPr/>
            <a:r>
              <a:t>ANATOMIC POST SURGERY STANDARDS</a:t>
            </a:r>
          </a:p>
        </p:txBody>
      </p:sp>
      <p:pic>
        <p:nvPicPr>
          <p:cNvPr id="217" name="Picture 2" descr="Picture 2"/>
          <p:cNvPicPr>
            <a:picLocks noChangeAspect="1"/>
          </p:cNvPicPr>
          <p:nvPr/>
        </p:nvPicPr>
        <p:blipFill>
          <a:blip r:embed="rId6">
            <a:extLst/>
          </a:blip>
          <a:stretch>
            <a:fillRect/>
          </a:stretch>
        </p:blipFill>
        <p:spPr>
          <a:xfrm>
            <a:off x="11000275" y="131413"/>
            <a:ext cx="1169560" cy="1090614"/>
          </a:xfrm>
          <a:prstGeom prst="rect">
            <a:avLst/>
          </a:prstGeom>
          <a:ln w="12700">
            <a:miter lim="400000"/>
          </a:ln>
        </p:spPr>
      </p:pic>
      <p:pic>
        <p:nvPicPr>
          <p:cNvPr id="218" name="Immagine" descr="Immagine"/>
          <p:cNvPicPr>
            <a:picLocks noChangeAspect="1"/>
          </p:cNvPicPr>
          <p:nvPr/>
        </p:nvPicPr>
        <p:blipFill>
          <a:blip r:embed="rId7">
            <a:extLst/>
          </a:blip>
          <a:stretch>
            <a:fillRect/>
          </a:stretch>
        </p:blipFill>
        <p:spPr>
          <a:xfrm>
            <a:off x="14310" y="323520"/>
            <a:ext cx="1630442" cy="7064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Immagine" descr="Immagine"/>
          <p:cNvPicPr>
            <a:picLocks noChangeAspect="1"/>
          </p:cNvPicPr>
          <p:nvPr/>
        </p:nvPicPr>
        <p:blipFill>
          <a:blip r:embed="rId3">
            <a:extLst/>
          </a:blip>
          <a:stretch>
            <a:fillRect/>
          </a:stretch>
        </p:blipFill>
        <p:spPr>
          <a:xfrm>
            <a:off x="3714265" y="534240"/>
            <a:ext cx="3595423" cy="1246992"/>
          </a:xfrm>
          <a:prstGeom prst="rect">
            <a:avLst/>
          </a:prstGeom>
          <a:ln w="12700">
            <a:miter lim="400000"/>
          </a:ln>
        </p:spPr>
      </p:pic>
      <p:pic>
        <p:nvPicPr>
          <p:cNvPr id="223" name="Immagine" descr="Immagine"/>
          <p:cNvPicPr>
            <a:picLocks noChangeAspect="1"/>
          </p:cNvPicPr>
          <p:nvPr/>
        </p:nvPicPr>
        <p:blipFill>
          <a:blip r:embed="rId4">
            <a:extLst/>
          </a:blip>
          <a:stretch>
            <a:fillRect/>
          </a:stretch>
        </p:blipFill>
        <p:spPr>
          <a:xfrm>
            <a:off x="3396" y="2580645"/>
            <a:ext cx="6292435" cy="3277165"/>
          </a:xfrm>
          <a:prstGeom prst="rect">
            <a:avLst/>
          </a:prstGeom>
          <a:ln w="12700">
            <a:miter lim="400000"/>
          </a:ln>
        </p:spPr>
      </p:pic>
      <p:pic>
        <p:nvPicPr>
          <p:cNvPr id="224" name="Immagine" descr="Immagine"/>
          <p:cNvPicPr>
            <a:picLocks noChangeAspect="1"/>
          </p:cNvPicPr>
          <p:nvPr/>
        </p:nvPicPr>
        <p:blipFill>
          <a:blip r:embed="rId5">
            <a:extLst/>
          </a:blip>
          <a:stretch>
            <a:fillRect/>
          </a:stretch>
        </p:blipFill>
        <p:spPr>
          <a:xfrm>
            <a:off x="5934740" y="2332824"/>
            <a:ext cx="6593640" cy="3248828"/>
          </a:xfrm>
          <a:prstGeom prst="rect">
            <a:avLst/>
          </a:prstGeom>
          <a:ln w="12700">
            <a:miter lim="400000"/>
          </a:ln>
        </p:spPr>
      </p:pic>
      <p:pic>
        <p:nvPicPr>
          <p:cNvPr id="225" name="Picture 2" descr="Picture 2"/>
          <p:cNvPicPr>
            <a:picLocks noChangeAspect="1"/>
          </p:cNvPicPr>
          <p:nvPr/>
        </p:nvPicPr>
        <p:blipFill>
          <a:blip r:embed="rId6">
            <a:extLst/>
          </a:blip>
          <a:stretch>
            <a:fillRect/>
          </a:stretch>
        </p:blipFill>
        <p:spPr>
          <a:xfrm>
            <a:off x="11021441" y="63678"/>
            <a:ext cx="1169561" cy="1090615"/>
          </a:xfrm>
          <a:prstGeom prst="rect">
            <a:avLst/>
          </a:prstGeom>
          <a:ln w="12700">
            <a:miter lim="400000"/>
          </a:ln>
        </p:spPr>
      </p:pic>
      <p:pic>
        <p:nvPicPr>
          <p:cNvPr id="226" name="Immagine" descr="Immagine"/>
          <p:cNvPicPr>
            <a:picLocks noChangeAspect="1"/>
          </p:cNvPicPr>
          <p:nvPr/>
        </p:nvPicPr>
        <p:blipFill>
          <a:blip r:embed="rId7">
            <a:extLst/>
          </a:blip>
          <a:stretch>
            <a:fillRect/>
          </a:stretch>
        </p:blipFill>
        <p:spPr>
          <a:xfrm>
            <a:off x="-36490" y="255787"/>
            <a:ext cx="1630442" cy="706399"/>
          </a:xfrm>
          <a:prstGeom prst="rect">
            <a:avLst/>
          </a:prstGeom>
          <a:ln w="12700">
            <a:miter lim="400000"/>
          </a:ln>
        </p:spPr>
      </p:pic>
      <p:sp>
        <p:nvSpPr>
          <p:cNvPr id="227" name="Linea"/>
          <p:cNvSpPr/>
          <p:nvPr/>
        </p:nvSpPr>
        <p:spPr>
          <a:xfrm>
            <a:off x="2199816" y="3643767"/>
            <a:ext cx="281261" cy="3"/>
          </a:xfrm>
          <a:prstGeom prst="line">
            <a:avLst/>
          </a:prstGeom>
          <a:ln w="15875">
            <a:solidFill>
              <a:srgbClr val="FF2600"/>
            </a:solidFill>
            <a:tailEnd type="triangle"/>
          </a:ln>
        </p:spPr>
        <p:txBody>
          <a:bodyPr lIns="45718" tIns="45718" rIns="45718" bIns="45718"/>
          <a:lstStyle/>
          <a:p>
            <a:pPr/>
          </a:p>
        </p:txBody>
      </p:sp>
      <p:sp>
        <p:nvSpPr>
          <p:cNvPr id="228" name="Linea"/>
          <p:cNvSpPr/>
          <p:nvPr/>
        </p:nvSpPr>
        <p:spPr>
          <a:xfrm>
            <a:off x="2199816" y="4087658"/>
            <a:ext cx="281261" cy="2"/>
          </a:xfrm>
          <a:prstGeom prst="line">
            <a:avLst/>
          </a:prstGeom>
          <a:ln w="15875">
            <a:solidFill>
              <a:srgbClr val="FF2600"/>
            </a:solidFill>
            <a:tailEnd type="triangle"/>
          </a:ln>
        </p:spPr>
        <p:txBody>
          <a:bodyPr lIns="45718" tIns="45718" rIns="45718" bIns="45718"/>
          <a:lstStyle/>
          <a:p>
            <a:pPr/>
          </a:p>
        </p:txBody>
      </p:sp>
      <p:sp>
        <p:nvSpPr>
          <p:cNvPr id="229" name="Linea"/>
          <p:cNvSpPr/>
          <p:nvPr/>
        </p:nvSpPr>
        <p:spPr>
          <a:xfrm>
            <a:off x="7814680" y="3025056"/>
            <a:ext cx="281260" cy="3"/>
          </a:xfrm>
          <a:prstGeom prst="line">
            <a:avLst/>
          </a:prstGeom>
          <a:ln w="15875">
            <a:solidFill>
              <a:srgbClr val="FF2600"/>
            </a:solidFill>
            <a:tailEnd type="triangle"/>
          </a:ln>
        </p:spPr>
        <p:txBody>
          <a:bodyPr lIns="45718" tIns="45718" rIns="45718" bIns="45718"/>
          <a:lstStyle/>
          <a:p>
            <a:pPr/>
          </a:p>
        </p:txBody>
      </p:sp>
      <p:sp>
        <p:nvSpPr>
          <p:cNvPr id="230" name="CRITERI ANATOMICI POST CHIRURGICI"/>
          <p:cNvSpPr txBox="1"/>
          <p:nvPr/>
        </p:nvSpPr>
        <p:spPr>
          <a:xfrm>
            <a:off x="2407575" y="93367"/>
            <a:ext cx="6911337" cy="1031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3200">
                <a:solidFill>
                  <a:schemeClr val="accent2"/>
                </a:solidFill>
                <a:latin typeface="Trebuchet MS"/>
                <a:ea typeface="Trebuchet MS"/>
                <a:cs typeface="Trebuchet MS"/>
                <a:sym typeface="Trebuchet MS"/>
              </a:defRPr>
            </a:lvl1pPr>
          </a:lstStyle>
          <a:p>
            <a:pPr/>
            <a:r>
              <a:t>ANATOMIC POST SURGERY STANDARDS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CasellaDiTesto 1"/>
          <p:cNvSpPr txBox="1"/>
          <p:nvPr/>
        </p:nvSpPr>
        <p:spPr>
          <a:xfrm>
            <a:off x="1920151" y="197816"/>
            <a:ext cx="8867556" cy="9923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solidFill>
                  <a:schemeClr val="accent2"/>
                </a:solidFill>
                <a:latin typeface="+mn-lt"/>
                <a:ea typeface="+mn-ea"/>
                <a:cs typeface="+mn-cs"/>
                <a:sym typeface="Calibri"/>
              </a:defRPr>
            </a:lvl1pPr>
          </a:lstStyle>
          <a:p>
            <a:pPr/>
            <a:r>
              <a:t>REVISIONAL ENDOSCOPY: PREVIUS RY/OAGBP  MEASUREMENT</a:t>
            </a:r>
          </a:p>
        </p:txBody>
      </p:sp>
      <p:pic>
        <p:nvPicPr>
          <p:cNvPr id="235" name="Immagine 6" descr="Immagine 6"/>
          <p:cNvPicPr>
            <a:picLocks noChangeAspect="1"/>
          </p:cNvPicPr>
          <p:nvPr/>
        </p:nvPicPr>
        <p:blipFill>
          <a:blip r:embed="rId3">
            <a:extLst/>
          </a:blip>
          <a:stretch>
            <a:fillRect/>
          </a:stretch>
        </p:blipFill>
        <p:spPr>
          <a:xfrm>
            <a:off x="889058" y="1275025"/>
            <a:ext cx="2903037" cy="2253572"/>
          </a:xfrm>
          <a:prstGeom prst="rect">
            <a:avLst/>
          </a:prstGeom>
          <a:ln w="12700">
            <a:miter lim="400000"/>
          </a:ln>
        </p:spPr>
      </p:pic>
      <p:grpSp>
        <p:nvGrpSpPr>
          <p:cNvPr id="238" name="Gruppo 2"/>
          <p:cNvGrpSpPr/>
          <p:nvPr/>
        </p:nvGrpSpPr>
        <p:grpSpPr>
          <a:xfrm>
            <a:off x="1169908" y="4069166"/>
            <a:ext cx="2606611" cy="1744664"/>
            <a:chOff x="0" y="0"/>
            <a:chExt cx="2606609" cy="1744662"/>
          </a:xfrm>
        </p:grpSpPr>
        <p:pic>
          <p:nvPicPr>
            <p:cNvPr id="236" name="Picture 4" descr="Picture 4"/>
            <p:cNvPicPr>
              <a:picLocks noChangeAspect="1"/>
            </p:cNvPicPr>
            <p:nvPr/>
          </p:nvPicPr>
          <p:blipFill>
            <a:blip r:embed="rId4">
              <a:extLst/>
            </a:blip>
            <a:srcRect l="0" t="291" r="50438" b="0"/>
            <a:stretch>
              <a:fillRect/>
            </a:stretch>
          </p:blipFill>
          <p:spPr>
            <a:xfrm>
              <a:off x="0" y="0"/>
              <a:ext cx="2606610" cy="1744663"/>
            </a:xfrm>
            <a:prstGeom prst="rect">
              <a:avLst/>
            </a:prstGeom>
            <a:ln w="12700" cap="flat">
              <a:noFill/>
              <a:miter lim="400000"/>
            </a:ln>
            <a:effectLst/>
          </p:spPr>
        </p:pic>
        <p:sp>
          <p:nvSpPr>
            <p:cNvPr id="237" name="Linea"/>
            <p:cNvSpPr/>
            <p:nvPr/>
          </p:nvSpPr>
          <p:spPr>
            <a:xfrm>
              <a:off x="256414" y="224935"/>
              <a:ext cx="643391" cy="326069"/>
            </a:xfrm>
            <a:prstGeom prst="line">
              <a:avLst/>
            </a:prstGeom>
            <a:noFill/>
            <a:ln w="38100" cap="flat">
              <a:solidFill>
                <a:srgbClr val="FF2600"/>
              </a:solidFill>
              <a:custDash>
                <a:ds d="200000" sp="200000"/>
              </a:custDash>
              <a:miter lim="400000"/>
            </a:ln>
            <a:effectLst/>
          </p:spPr>
          <p:txBody>
            <a:bodyPr wrap="square" lIns="45718" tIns="45718" rIns="45718" bIns="45718" numCol="1" anchor="t">
              <a:noAutofit/>
            </a:bodyPr>
            <a:lstStyle/>
            <a:p>
              <a:pPr/>
            </a:p>
          </p:txBody>
        </p:sp>
      </p:grpSp>
      <p:pic>
        <p:nvPicPr>
          <p:cNvPr id="239" name="Picture 2" descr="Picture 2"/>
          <p:cNvPicPr>
            <a:picLocks noChangeAspect="1"/>
          </p:cNvPicPr>
          <p:nvPr/>
        </p:nvPicPr>
        <p:blipFill>
          <a:blip r:embed="rId5">
            <a:extLst/>
          </a:blip>
          <a:stretch>
            <a:fillRect/>
          </a:stretch>
        </p:blipFill>
        <p:spPr>
          <a:xfrm>
            <a:off x="11021441" y="63678"/>
            <a:ext cx="1169561" cy="1090615"/>
          </a:xfrm>
          <a:prstGeom prst="rect">
            <a:avLst/>
          </a:prstGeom>
          <a:ln w="12700">
            <a:miter lim="400000"/>
          </a:ln>
        </p:spPr>
      </p:pic>
      <p:pic>
        <p:nvPicPr>
          <p:cNvPr id="240" name="Immagine" descr="Immagine"/>
          <p:cNvPicPr>
            <a:picLocks noChangeAspect="1"/>
          </p:cNvPicPr>
          <p:nvPr/>
        </p:nvPicPr>
        <p:blipFill>
          <a:blip r:embed="rId6">
            <a:extLst/>
          </a:blip>
          <a:stretch>
            <a:fillRect/>
          </a:stretch>
        </p:blipFill>
        <p:spPr>
          <a:xfrm>
            <a:off x="90182" y="111654"/>
            <a:ext cx="1933245" cy="837590"/>
          </a:xfrm>
          <a:prstGeom prst="rect">
            <a:avLst/>
          </a:prstGeom>
          <a:ln w="12700">
            <a:miter lim="400000"/>
          </a:ln>
        </p:spPr>
      </p:pic>
      <p:pic>
        <p:nvPicPr>
          <p:cNvPr id="241" name="Immagine 5" descr="Immagine 5"/>
          <p:cNvPicPr>
            <a:picLocks noChangeAspect="1"/>
          </p:cNvPicPr>
          <p:nvPr/>
        </p:nvPicPr>
        <p:blipFill>
          <a:blip r:embed="rId7">
            <a:extLst/>
          </a:blip>
          <a:srcRect l="25864" t="1349" r="50000" b="5649"/>
          <a:stretch>
            <a:fillRect/>
          </a:stretch>
        </p:blipFill>
        <p:spPr>
          <a:xfrm>
            <a:off x="8231679" y="1273892"/>
            <a:ext cx="3203497" cy="2294449"/>
          </a:xfrm>
          <a:prstGeom prst="rect">
            <a:avLst/>
          </a:prstGeom>
          <a:ln w="12700">
            <a:miter lim="400000"/>
          </a:ln>
        </p:spPr>
      </p:pic>
      <p:pic>
        <p:nvPicPr>
          <p:cNvPr id="242" name="Immagine 9" descr="Immagine 9"/>
          <p:cNvPicPr>
            <a:picLocks noChangeAspect="1"/>
          </p:cNvPicPr>
          <p:nvPr/>
        </p:nvPicPr>
        <p:blipFill>
          <a:blip r:embed="rId8">
            <a:extLst/>
          </a:blip>
          <a:srcRect l="23198" t="2611" r="6597" b="0"/>
          <a:stretch>
            <a:fillRect/>
          </a:stretch>
        </p:blipFill>
        <p:spPr>
          <a:xfrm>
            <a:off x="4532429" y="1273892"/>
            <a:ext cx="3127272" cy="2422173"/>
          </a:xfrm>
          <a:prstGeom prst="rect">
            <a:avLst/>
          </a:prstGeom>
          <a:ln w="12700">
            <a:miter lim="400000"/>
          </a:ln>
        </p:spPr>
      </p:pic>
      <p:sp>
        <p:nvSpPr>
          <p:cNvPr id="243" name="Catetere graduato"/>
          <p:cNvSpPr txBox="1"/>
          <p:nvPr/>
        </p:nvSpPr>
        <p:spPr>
          <a:xfrm>
            <a:off x="1313033" y="3613463"/>
            <a:ext cx="2124702"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Graduated Catheter</a:t>
            </a:r>
          </a:p>
        </p:txBody>
      </p:sp>
      <p:sp>
        <p:nvSpPr>
          <p:cNvPr id="244" name="Ansa"/>
          <p:cNvSpPr txBox="1"/>
          <p:nvPr/>
        </p:nvSpPr>
        <p:spPr>
          <a:xfrm>
            <a:off x="5682420" y="3807016"/>
            <a:ext cx="612683"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Loop</a:t>
            </a:r>
          </a:p>
        </p:txBody>
      </p:sp>
      <p:sp>
        <p:nvSpPr>
          <p:cNvPr id="245" name="Palloncino"/>
          <p:cNvSpPr txBox="1"/>
          <p:nvPr/>
        </p:nvSpPr>
        <p:spPr>
          <a:xfrm>
            <a:off x="9703061" y="3613463"/>
            <a:ext cx="739596"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Ballon</a:t>
            </a:r>
          </a:p>
        </p:txBody>
      </p:sp>
      <p:sp>
        <p:nvSpPr>
          <p:cNvPr id="246" name="Misurazione con lo strumento"/>
          <p:cNvSpPr txBox="1"/>
          <p:nvPr/>
        </p:nvSpPr>
        <p:spPr>
          <a:xfrm>
            <a:off x="4411838" y="4756079"/>
            <a:ext cx="3153848"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M</a:t>
            </a:r>
            <a:r>
              <a:t>easurement with endoscope</a:t>
            </a:r>
          </a:p>
        </p:txBody>
      </p:sp>
      <p:pic>
        <p:nvPicPr>
          <p:cNvPr id="247" name="Immagine" descr="Immagine"/>
          <p:cNvPicPr>
            <a:picLocks noChangeAspect="1"/>
          </p:cNvPicPr>
          <p:nvPr/>
        </p:nvPicPr>
        <p:blipFill>
          <a:blip r:embed="rId9">
            <a:extLst/>
          </a:blip>
          <a:stretch>
            <a:fillRect/>
          </a:stretch>
        </p:blipFill>
        <p:spPr>
          <a:xfrm>
            <a:off x="8047799" y="3813578"/>
            <a:ext cx="1531002" cy="225583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5"/>
                                        </p:tgtEl>
                                        <p:attrNameLst>
                                          <p:attrName>style.visibility</p:attrName>
                                        </p:attrNameLst>
                                      </p:cBhvr>
                                      <p:to>
                                        <p:strVal val="visible"/>
                                      </p:to>
                                    </p:set>
                                    <p:animEffect filter="fade" transition="in">
                                      <p:cBhvr>
                                        <p:cTn id="7" dur="5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2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242"/>
                                        </p:tgtEl>
                                        <p:attrNameLst>
                                          <p:attrName>style.visibility</p:attrName>
                                        </p:attrNameLst>
                                      </p:cBhvr>
                                      <p:to>
                                        <p:strVal val="visible"/>
                                      </p:to>
                                    </p:set>
                                    <p:animEffect filter="fade" transition="in">
                                      <p:cBhvr>
                                        <p:cTn id="16" dur="500"/>
                                        <p:tgtEl>
                                          <p:spTgt spid="242"/>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2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5" fill="hold">
                                  <p:stCondLst>
                                    <p:cond delay="0"/>
                                  </p:stCondLst>
                                  <p:iterate type="el" backwards="0">
                                    <p:tmAbs val="0"/>
                                  </p:iterate>
                                  <p:childTnLst>
                                    <p:set>
                                      <p:cBhvr>
                                        <p:cTn id="24" fill="hold"/>
                                        <p:tgtEl>
                                          <p:spTgt spid="241"/>
                                        </p:tgtEl>
                                        <p:attrNameLst>
                                          <p:attrName>style.visibility</p:attrName>
                                        </p:attrNameLst>
                                      </p:cBhvr>
                                      <p:to>
                                        <p:strVal val="visible"/>
                                      </p:to>
                                    </p:set>
                                    <p:animEffect filter="fade" transition="in">
                                      <p:cBhvr>
                                        <p:cTn id="25" dur="500"/>
                                        <p:tgtEl>
                                          <p:spTgt spid="241"/>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6" fill="hold">
                                  <p:stCondLst>
                                    <p:cond delay="0"/>
                                  </p:stCondLst>
                                  <p:iterate type="el" backwards="0">
                                    <p:tmAbs val="0"/>
                                  </p:iterate>
                                  <p:childTnLst>
                                    <p:set>
                                      <p:cBhvr>
                                        <p:cTn id="29" fill="hold"/>
                                        <p:tgtEl>
                                          <p:spTgt spid="24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7" fill="hold">
                                  <p:stCondLst>
                                    <p:cond delay="0"/>
                                  </p:stCondLst>
                                  <p:iterate type="el" backwards="0">
                                    <p:tmAbs val="0"/>
                                  </p:iterate>
                                  <p:childTnLst>
                                    <p:set>
                                      <p:cBhvr>
                                        <p:cTn id="33" fill="hold"/>
                                        <p:tgtEl>
                                          <p:spTgt spid="238"/>
                                        </p:tgtEl>
                                        <p:attrNameLst>
                                          <p:attrName>style.visibility</p:attrName>
                                        </p:attrNameLst>
                                      </p:cBhvr>
                                      <p:to>
                                        <p:strVal val="visible"/>
                                      </p:to>
                                    </p:set>
                                    <p:animEffect filter="fade" transition="in">
                                      <p:cBhvr>
                                        <p:cTn id="34" dur="500"/>
                                        <p:tgtEl>
                                          <p:spTgt spid="238"/>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8" fill="hold">
                                  <p:stCondLst>
                                    <p:cond delay="0"/>
                                  </p:stCondLst>
                                  <p:iterate type="el" backwards="0">
                                    <p:tmAbs val="0"/>
                                  </p:iterate>
                                  <p:childTnLst>
                                    <p:set>
                                      <p:cBhvr>
                                        <p:cTn id="38" fill="hold"/>
                                        <p:tgtEl>
                                          <p:spTgt spid="2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9" fill="hold">
                                  <p:stCondLst>
                                    <p:cond delay="0"/>
                                  </p:stCondLst>
                                  <p:iterate type="el" backwards="0">
                                    <p:tmAbs val="0"/>
                                  </p:iterate>
                                  <p:childTnLst>
                                    <p:set>
                                      <p:cBhvr>
                                        <p:cTn id="42" fill="hold"/>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2" grpId="3"/>
      <p:bldP build="whole" bldLvl="1" animBg="1" rev="0" advAuto="0" spid="243" grpId="2"/>
      <p:bldP build="whole" bldLvl="1" animBg="1" rev="0" advAuto="0" spid="238" grpId="7"/>
      <p:bldP build="whole" bldLvl="1" animBg="1" rev="0" advAuto="0" spid="246" grpId="8"/>
      <p:bldP build="whole" bldLvl="1" animBg="1" rev="0" advAuto="0" spid="235" grpId="1"/>
      <p:bldP build="whole" bldLvl="1" animBg="1" rev="0" advAuto="0" spid="247" grpId="9"/>
      <p:bldP build="whole" bldLvl="1" animBg="1" rev="0" advAuto="0" spid="244" grpId="4"/>
      <p:bldP build="whole" bldLvl="1" animBg="1" rev="0" advAuto="0" spid="245" grpId="6"/>
      <p:bldP build="whole" bldLvl="1" animBg="1" rev="0" advAuto="0" spid="241" grpId="5"/>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magine 11" descr="Immagine 11"/>
          <p:cNvPicPr>
            <a:picLocks noChangeAspect="1"/>
          </p:cNvPicPr>
          <p:nvPr/>
        </p:nvPicPr>
        <p:blipFill>
          <a:blip r:embed="rId3">
            <a:extLst/>
          </a:blip>
          <a:srcRect l="43630" t="38605" r="23517" b="35089"/>
          <a:stretch>
            <a:fillRect/>
          </a:stretch>
        </p:blipFill>
        <p:spPr>
          <a:xfrm>
            <a:off x="7547077" y="2367672"/>
            <a:ext cx="4534540" cy="2042343"/>
          </a:xfrm>
          <a:prstGeom prst="rect">
            <a:avLst/>
          </a:prstGeom>
          <a:ln w="12700">
            <a:miter lim="400000"/>
          </a:ln>
        </p:spPr>
      </p:pic>
      <p:grpSp>
        <p:nvGrpSpPr>
          <p:cNvPr id="254" name="Gruppo 2"/>
          <p:cNvGrpSpPr/>
          <p:nvPr/>
        </p:nvGrpSpPr>
        <p:grpSpPr>
          <a:xfrm>
            <a:off x="4182469" y="2067433"/>
            <a:ext cx="3260325" cy="2642793"/>
            <a:chOff x="0" y="0"/>
            <a:chExt cx="3260324" cy="2642791"/>
          </a:xfrm>
        </p:grpSpPr>
        <p:pic>
          <p:nvPicPr>
            <p:cNvPr id="252" name="Picture 6" descr="Picture 6"/>
            <p:cNvPicPr>
              <a:picLocks noChangeAspect="1"/>
            </p:cNvPicPr>
            <p:nvPr/>
          </p:nvPicPr>
          <p:blipFill>
            <a:blip r:embed="rId4">
              <a:extLst/>
            </a:blip>
            <a:srcRect l="16832" t="0" r="13573" b="2945"/>
            <a:stretch>
              <a:fillRect/>
            </a:stretch>
          </p:blipFill>
          <p:spPr>
            <a:xfrm>
              <a:off x="-1" y="-1"/>
              <a:ext cx="3260326" cy="2642793"/>
            </a:xfrm>
            <a:prstGeom prst="rect">
              <a:avLst/>
            </a:prstGeom>
            <a:ln w="12700" cap="flat">
              <a:noFill/>
              <a:miter lim="400000"/>
            </a:ln>
            <a:effectLst/>
          </p:spPr>
        </p:pic>
        <p:sp>
          <p:nvSpPr>
            <p:cNvPr id="253" name="Linea"/>
            <p:cNvSpPr/>
            <p:nvPr/>
          </p:nvSpPr>
          <p:spPr>
            <a:xfrm flipV="1">
              <a:off x="1210322" y="666988"/>
              <a:ext cx="1569828" cy="508505"/>
            </a:xfrm>
            <a:prstGeom prst="line">
              <a:avLst/>
            </a:prstGeom>
            <a:noFill/>
            <a:ln w="38100" cap="flat">
              <a:solidFill>
                <a:srgbClr val="FF2600"/>
              </a:solidFill>
              <a:custDash>
                <a:ds d="200000" sp="200000"/>
              </a:custDash>
              <a:miter lim="400000"/>
            </a:ln>
            <a:effectLst/>
          </p:spPr>
          <p:txBody>
            <a:bodyPr wrap="square" lIns="45718" tIns="45718" rIns="45718" bIns="45718" numCol="1" anchor="t">
              <a:noAutofit/>
            </a:bodyPr>
            <a:lstStyle/>
            <a:p>
              <a:pPr/>
            </a:p>
          </p:txBody>
        </p:sp>
      </p:grpSp>
      <p:sp>
        <p:nvSpPr>
          <p:cNvPr id="255" name="CasellaDiTesto 1"/>
          <p:cNvSpPr txBox="1"/>
          <p:nvPr/>
        </p:nvSpPr>
        <p:spPr>
          <a:xfrm>
            <a:off x="1765004" y="354528"/>
            <a:ext cx="8867555" cy="9923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solidFill>
                  <a:schemeClr val="accent2"/>
                </a:solidFill>
                <a:latin typeface="+mn-lt"/>
                <a:ea typeface="+mn-ea"/>
                <a:cs typeface="+mn-cs"/>
                <a:sym typeface="Calibri"/>
              </a:defRPr>
            </a:lvl1pPr>
          </a:lstStyle>
          <a:p>
            <a:pPr/>
            <a:r>
              <a:t>REVISIONAL ENDOSCOPY: PREVIOUS SLEEVE G.  MEASUREMENT</a:t>
            </a:r>
          </a:p>
        </p:txBody>
      </p:sp>
      <p:pic>
        <p:nvPicPr>
          <p:cNvPr id="256" name="Picture 2" descr="Picture 2"/>
          <p:cNvPicPr>
            <a:picLocks noChangeAspect="1"/>
          </p:cNvPicPr>
          <p:nvPr/>
        </p:nvPicPr>
        <p:blipFill>
          <a:blip r:embed="rId5">
            <a:extLst/>
          </a:blip>
          <a:stretch>
            <a:fillRect/>
          </a:stretch>
        </p:blipFill>
        <p:spPr>
          <a:xfrm>
            <a:off x="265701" y="2067434"/>
            <a:ext cx="3528262" cy="2642791"/>
          </a:xfrm>
          <a:prstGeom prst="rect">
            <a:avLst/>
          </a:prstGeom>
          <a:ln w="12700">
            <a:miter lim="400000"/>
          </a:ln>
        </p:spPr>
      </p:pic>
      <p:sp>
        <p:nvSpPr>
          <p:cNvPr id="257" name="Connettore diritto 7"/>
          <p:cNvSpPr/>
          <p:nvPr/>
        </p:nvSpPr>
        <p:spPr>
          <a:xfrm flipV="1">
            <a:off x="1212111" y="2636872"/>
            <a:ext cx="1935124" cy="751956"/>
          </a:xfrm>
          <a:prstGeom prst="line">
            <a:avLst/>
          </a:prstGeom>
          <a:ln w="38100">
            <a:solidFill>
              <a:srgbClr val="FF0000"/>
            </a:solidFill>
            <a:prstDash val="dash"/>
          </a:ln>
        </p:spPr>
        <p:txBody>
          <a:bodyPr lIns="45718" tIns="45718" rIns="45718" bIns="45718"/>
          <a:lstStyle/>
          <a:p>
            <a:pPr/>
          </a:p>
        </p:txBody>
      </p:sp>
      <p:sp>
        <p:nvSpPr>
          <p:cNvPr id="258" name="Agevole retroversione all’angulus"/>
          <p:cNvSpPr txBox="1"/>
          <p:nvPr/>
        </p:nvSpPr>
        <p:spPr>
          <a:xfrm>
            <a:off x="4378287" y="4970309"/>
            <a:ext cx="2670976"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1"/>
            <a:r>
              <a:t>Retroversione all’angulus</a:t>
            </a:r>
          </a:p>
        </p:txBody>
      </p:sp>
      <p:sp>
        <p:nvSpPr>
          <p:cNvPr id="259" name="Valutazione ottica…"/>
          <p:cNvSpPr txBox="1"/>
          <p:nvPr/>
        </p:nvSpPr>
        <p:spPr>
          <a:xfrm>
            <a:off x="1115657" y="4996181"/>
            <a:ext cx="1891861" cy="929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r>
              <a:t>Valutazione ottica</a:t>
            </a:r>
          </a:p>
          <a:p>
            <a:pPr algn="ctr"/>
            <a:r>
              <a:t>e/o</a:t>
            </a:r>
          </a:p>
          <a:p>
            <a:pPr algn="ctr"/>
            <a:r>
              <a:t>Palloncino</a:t>
            </a:r>
          </a:p>
        </p:txBody>
      </p:sp>
      <p:pic>
        <p:nvPicPr>
          <p:cNvPr id="260" name="Immagine" descr="Immagine"/>
          <p:cNvPicPr>
            <a:picLocks noChangeAspect="1"/>
          </p:cNvPicPr>
          <p:nvPr/>
        </p:nvPicPr>
        <p:blipFill>
          <a:blip r:embed="rId6">
            <a:extLst/>
          </a:blip>
          <a:stretch>
            <a:fillRect/>
          </a:stretch>
        </p:blipFill>
        <p:spPr>
          <a:xfrm>
            <a:off x="-36490" y="255787"/>
            <a:ext cx="1630442" cy="706399"/>
          </a:xfrm>
          <a:prstGeom prst="rect">
            <a:avLst/>
          </a:prstGeom>
          <a:ln w="12700">
            <a:miter lim="400000"/>
          </a:ln>
        </p:spPr>
      </p:pic>
      <p:pic>
        <p:nvPicPr>
          <p:cNvPr id="261" name="Picture 2" descr="Picture 2"/>
          <p:cNvPicPr>
            <a:picLocks noChangeAspect="1"/>
          </p:cNvPicPr>
          <p:nvPr/>
        </p:nvPicPr>
        <p:blipFill>
          <a:blip r:embed="rId7">
            <a:extLst/>
          </a:blip>
          <a:stretch>
            <a:fillRect/>
          </a:stretch>
        </p:blipFill>
        <p:spPr>
          <a:xfrm>
            <a:off x="10905081" y="63679"/>
            <a:ext cx="1169560" cy="10906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1"/>
                                        </p:tgtEl>
                                        <p:attrNameLst>
                                          <p:attrName>style.visibility</p:attrName>
                                        </p:attrNameLst>
                                      </p:cBhvr>
                                      <p:to>
                                        <p:strVal val="visible"/>
                                      </p:to>
                                    </p:set>
                                    <p:animEffect filter="fade" transition="in">
                                      <p:cBhvr>
                                        <p:cTn id="7" dur="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magine 2" descr="Immagine 2"/>
          <p:cNvPicPr>
            <a:picLocks noChangeAspect="1"/>
          </p:cNvPicPr>
          <p:nvPr/>
        </p:nvPicPr>
        <p:blipFill>
          <a:blip r:embed="rId3">
            <a:extLst/>
          </a:blip>
          <a:srcRect l="7500" t="36744" r="24387" b="43566"/>
          <a:stretch>
            <a:fillRect/>
          </a:stretch>
        </p:blipFill>
        <p:spPr>
          <a:xfrm>
            <a:off x="4397447" y="71243"/>
            <a:ext cx="5820938" cy="946556"/>
          </a:xfrm>
          <a:prstGeom prst="rect">
            <a:avLst/>
          </a:prstGeom>
          <a:ln w="12700">
            <a:miter lim="400000"/>
          </a:ln>
        </p:spPr>
      </p:pic>
      <p:pic>
        <p:nvPicPr>
          <p:cNvPr id="266" name="Immagine 4" descr="Immagine 4"/>
          <p:cNvPicPr>
            <a:picLocks noChangeAspect="1"/>
          </p:cNvPicPr>
          <p:nvPr/>
        </p:nvPicPr>
        <p:blipFill>
          <a:blip r:embed="rId4">
            <a:extLst/>
          </a:blip>
          <a:srcRect l="7151" t="80310" r="24738" b="12778"/>
          <a:stretch>
            <a:fillRect/>
          </a:stretch>
        </p:blipFill>
        <p:spPr>
          <a:xfrm>
            <a:off x="487523" y="2355132"/>
            <a:ext cx="11737409" cy="669855"/>
          </a:xfrm>
          <a:prstGeom prst="rect">
            <a:avLst/>
          </a:prstGeom>
          <a:ln w="12700">
            <a:miter lim="400000"/>
          </a:ln>
        </p:spPr>
      </p:pic>
      <p:pic>
        <p:nvPicPr>
          <p:cNvPr id="267" name="Immagine 6" descr="Immagine 6"/>
          <p:cNvPicPr>
            <a:picLocks noChangeAspect="1"/>
          </p:cNvPicPr>
          <p:nvPr/>
        </p:nvPicPr>
        <p:blipFill>
          <a:blip r:embed="rId5">
            <a:extLst/>
          </a:blip>
          <a:srcRect l="8546" t="59482" r="24389" b="30698"/>
          <a:stretch>
            <a:fillRect/>
          </a:stretch>
        </p:blipFill>
        <p:spPr>
          <a:xfrm>
            <a:off x="499729" y="3375835"/>
            <a:ext cx="11492858" cy="946538"/>
          </a:xfrm>
          <a:prstGeom prst="rect">
            <a:avLst/>
          </a:prstGeom>
          <a:ln w="12700">
            <a:miter lim="400000"/>
          </a:ln>
        </p:spPr>
      </p:pic>
      <p:pic>
        <p:nvPicPr>
          <p:cNvPr id="268" name="Immagine 8" descr="Immagine 8"/>
          <p:cNvPicPr>
            <a:picLocks noChangeAspect="1"/>
          </p:cNvPicPr>
          <p:nvPr/>
        </p:nvPicPr>
        <p:blipFill>
          <a:blip r:embed="rId6">
            <a:extLst/>
          </a:blip>
          <a:srcRect l="7587" t="64341" r="26308" b="25891"/>
          <a:stretch>
            <a:fillRect/>
          </a:stretch>
        </p:blipFill>
        <p:spPr>
          <a:xfrm>
            <a:off x="401835" y="4390502"/>
            <a:ext cx="11388454" cy="946538"/>
          </a:xfrm>
          <a:prstGeom prst="rect">
            <a:avLst/>
          </a:prstGeom>
          <a:ln w="12700">
            <a:miter lim="400000"/>
          </a:ln>
        </p:spPr>
      </p:pic>
      <p:pic>
        <p:nvPicPr>
          <p:cNvPr id="269" name="Immagine 10" descr="Immagine 10"/>
          <p:cNvPicPr>
            <a:picLocks noChangeAspect="1"/>
          </p:cNvPicPr>
          <p:nvPr/>
        </p:nvPicPr>
        <p:blipFill>
          <a:blip r:embed="rId7">
            <a:extLst/>
          </a:blip>
          <a:srcRect l="8981" t="60155" r="27532" b="31703"/>
          <a:stretch>
            <a:fillRect/>
          </a:stretch>
        </p:blipFill>
        <p:spPr>
          <a:xfrm>
            <a:off x="572293" y="5506750"/>
            <a:ext cx="11047231" cy="796672"/>
          </a:xfrm>
          <a:prstGeom prst="rect">
            <a:avLst/>
          </a:prstGeom>
          <a:ln w="12700">
            <a:miter lim="400000"/>
          </a:ln>
        </p:spPr>
      </p:pic>
      <p:pic>
        <p:nvPicPr>
          <p:cNvPr id="270" name="Immagine 14" descr="Immagine 14"/>
          <p:cNvPicPr>
            <a:picLocks noChangeAspect="1"/>
          </p:cNvPicPr>
          <p:nvPr/>
        </p:nvPicPr>
        <p:blipFill>
          <a:blip r:embed="rId8">
            <a:extLst/>
          </a:blip>
          <a:srcRect l="24591" t="36124" r="24566" b="52102"/>
          <a:stretch>
            <a:fillRect/>
          </a:stretch>
        </p:blipFill>
        <p:spPr>
          <a:xfrm>
            <a:off x="3194992" y="1322807"/>
            <a:ext cx="8774081" cy="900346"/>
          </a:xfrm>
          <a:prstGeom prst="rect">
            <a:avLst/>
          </a:prstGeom>
          <a:ln w="12700">
            <a:miter lim="400000"/>
          </a:ln>
        </p:spPr>
      </p:pic>
      <p:sp>
        <p:nvSpPr>
          <p:cNvPr id="271" name="CasellaDiTesto 15"/>
          <p:cNvSpPr txBox="1"/>
          <p:nvPr/>
        </p:nvSpPr>
        <p:spPr>
          <a:xfrm>
            <a:off x="535835" y="2090696"/>
            <a:ext cx="2582380" cy="333084"/>
          </a:xfrm>
          <a:prstGeom prst="rect">
            <a:avLst/>
          </a:prstGeom>
          <a:gradFill>
            <a:gsLst>
              <a:gs pos="0">
                <a:srgbClr val="A0E122"/>
              </a:gs>
              <a:gs pos="100000">
                <a:schemeClr val="accent1">
                  <a:hueOff val="440506"/>
                  <a:satOff val="41434"/>
                  <a:lumOff val="31535"/>
                </a:schemeClr>
              </a:gs>
            </a:gsLst>
            <a:lin ang="16200000"/>
          </a:gra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OPTICAL EVALUATION</a:t>
            </a:r>
          </a:p>
        </p:txBody>
      </p:sp>
      <p:sp>
        <p:nvSpPr>
          <p:cNvPr id="272" name="CasellaDiTesto 16"/>
          <p:cNvSpPr txBox="1"/>
          <p:nvPr/>
        </p:nvSpPr>
        <p:spPr>
          <a:xfrm>
            <a:off x="500388" y="3061804"/>
            <a:ext cx="2617829" cy="333084"/>
          </a:xfrm>
          <a:prstGeom prst="rect">
            <a:avLst/>
          </a:prstGeom>
          <a:gradFill>
            <a:gsLst>
              <a:gs pos="0">
                <a:srgbClr val="A0E122"/>
              </a:gs>
              <a:gs pos="100000">
                <a:schemeClr val="accent1">
                  <a:hueOff val="440506"/>
                  <a:satOff val="41434"/>
                  <a:lumOff val="31535"/>
                </a:schemeClr>
              </a:gs>
            </a:gsLst>
            <a:lin ang="16200000"/>
          </a:gra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COMPARISON  BIOPSY F.</a:t>
            </a:r>
          </a:p>
        </p:txBody>
      </p:sp>
      <p:sp>
        <p:nvSpPr>
          <p:cNvPr id="273" name="CasellaDiTesto 19"/>
          <p:cNvSpPr txBox="1"/>
          <p:nvPr/>
        </p:nvSpPr>
        <p:spPr>
          <a:xfrm>
            <a:off x="482335" y="5153607"/>
            <a:ext cx="2653935" cy="333084"/>
          </a:xfrm>
          <a:prstGeom prst="rect">
            <a:avLst/>
          </a:prstGeom>
          <a:gradFill>
            <a:gsLst>
              <a:gs pos="0">
                <a:srgbClr val="A0E122"/>
              </a:gs>
              <a:gs pos="100000">
                <a:schemeClr val="accent1">
                  <a:hueOff val="440506"/>
                  <a:satOff val="41434"/>
                  <a:lumOff val="31535"/>
                </a:schemeClr>
              </a:gs>
            </a:gsLst>
            <a:lin ang="16200000"/>
          </a:gra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GRADUATED CATHETER</a:t>
            </a:r>
          </a:p>
        </p:txBody>
      </p:sp>
      <p:sp>
        <p:nvSpPr>
          <p:cNvPr id="274" name="Rettangolo 22"/>
          <p:cNvSpPr/>
          <p:nvPr/>
        </p:nvSpPr>
        <p:spPr>
          <a:xfrm>
            <a:off x="4291667" y="3869799"/>
            <a:ext cx="457206" cy="343066"/>
          </a:xfrm>
          <a:prstGeom prst="rect">
            <a:avLst/>
          </a:prstGeom>
          <a:ln w="15875">
            <a:solidFill>
              <a:srgbClr val="FF0000"/>
            </a:solidFill>
          </a:ln>
          <a:effectLst>
            <a:outerShdw sx="100000" sy="100000" kx="0" ky="0" algn="b" rotWithShape="0" blurRad="38100" dist="25400" dir="2700000">
              <a:srgbClr val="000000">
                <a:alpha val="60000"/>
              </a:srgbClr>
            </a:outerShdw>
          </a:effectLst>
        </p:spPr>
        <p:txBody>
          <a:bodyPr lIns="45718" tIns="45718" rIns="45718" bIns="45718" anchor="ctr"/>
          <a:lstStyle/>
          <a:p>
            <a:pPr>
              <a:defRPr>
                <a:latin typeface="+mn-lt"/>
                <a:ea typeface="+mn-ea"/>
                <a:cs typeface="+mn-cs"/>
                <a:sym typeface="Calibri"/>
              </a:defRPr>
            </a:pPr>
          </a:p>
        </p:txBody>
      </p:sp>
      <p:sp>
        <p:nvSpPr>
          <p:cNvPr id="275" name="Rettangolo 23"/>
          <p:cNvSpPr/>
          <p:nvPr/>
        </p:nvSpPr>
        <p:spPr>
          <a:xfrm>
            <a:off x="5953888" y="3862709"/>
            <a:ext cx="457206" cy="343066"/>
          </a:xfrm>
          <a:prstGeom prst="rect">
            <a:avLst/>
          </a:prstGeom>
          <a:ln w="15875">
            <a:solidFill>
              <a:srgbClr val="FF0000"/>
            </a:solidFill>
          </a:ln>
          <a:effectLst>
            <a:outerShdw sx="100000" sy="100000" kx="0" ky="0" algn="b" rotWithShape="0" blurRad="38100" dist="25400" dir="2700000">
              <a:srgbClr val="000000">
                <a:alpha val="60000"/>
              </a:srgbClr>
            </a:outerShdw>
          </a:effectLst>
        </p:spPr>
        <p:txBody>
          <a:bodyPr lIns="45718" tIns="45718" rIns="45718" bIns="45718" anchor="ctr"/>
          <a:lstStyle/>
          <a:p>
            <a:pPr>
              <a:defRPr>
                <a:latin typeface="+mn-lt"/>
                <a:ea typeface="+mn-ea"/>
                <a:cs typeface="+mn-cs"/>
                <a:sym typeface="Calibri"/>
              </a:defRPr>
            </a:pPr>
          </a:p>
        </p:txBody>
      </p:sp>
      <p:sp>
        <p:nvSpPr>
          <p:cNvPr id="276" name="Rettangolo 24"/>
          <p:cNvSpPr/>
          <p:nvPr/>
        </p:nvSpPr>
        <p:spPr>
          <a:xfrm>
            <a:off x="7658641" y="3866250"/>
            <a:ext cx="457206" cy="343067"/>
          </a:xfrm>
          <a:prstGeom prst="rect">
            <a:avLst/>
          </a:prstGeom>
          <a:ln w="15875">
            <a:solidFill>
              <a:srgbClr val="FF0000"/>
            </a:solidFill>
          </a:ln>
          <a:effectLst>
            <a:outerShdw sx="100000" sy="100000" kx="0" ky="0" algn="b" rotWithShape="0" blurRad="38100" dist="25400" dir="2700000">
              <a:srgbClr val="000000">
                <a:alpha val="60000"/>
              </a:srgbClr>
            </a:outerShdw>
          </a:effectLst>
        </p:spPr>
        <p:txBody>
          <a:bodyPr lIns="45718" tIns="45718" rIns="45718" bIns="45718" anchor="ctr"/>
          <a:lstStyle/>
          <a:p>
            <a:pPr>
              <a:defRPr>
                <a:latin typeface="+mn-lt"/>
                <a:ea typeface="+mn-ea"/>
                <a:cs typeface="+mn-cs"/>
                <a:sym typeface="Calibri"/>
              </a:defRPr>
            </a:pPr>
          </a:p>
        </p:txBody>
      </p:sp>
      <p:sp>
        <p:nvSpPr>
          <p:cNvPr id="277" name="Rettangolo 25"/>
          <p:cNvSpPr/>
          <p:nvPr/>
        </p:nvSpPr>
        <p:spPr>
          <a:xfrm>
            <a:off x="9257076" y="3869792"/>
            <a:ext cx="457206" cy="343066"/>
          </a:xfrm>
          <a:prstGeom prst="rect">
            <a:avLst/>
          </a:prstGeom>
          <a:ln w="15875">
            <a:solidFill>
              <a:srgbClr val="FF0000"/>
            </a:solidFill>
          </a:ln>
          <a:effectLst>
            <a:outerShdw sx="100000" sy="100000" kx="0" ky="0" algn="b" rotWithShape="0" blurRad="38100" dist="25400" dir="2700000">
              <a:srgbClr val="000000">
                <a:alpha val="60000"/>
              </a:srgbClr>
            </a:outerShdw>
          </a:effectLst>
        </p:spPr>
        <p:txBody>
          <a:bodyPr lIns="45718" tIns="45718" rIns="45718" bIns="45718" anchor="ctr"/>
          <a:lstStyle/>
          <a:p>
            <a:pPr>
              <a:defRPr>
                <a:latin typeface="+mn-lt"/>
                <a:ea typeface="+mn-ea"/>
                <a:cs typeface="+mn-cs"/>
                <a:sym typeface="Calibri"/>
              </a:defRPr>
            </a:pPr>
          </a:p>
        </p:txBody>
      </p:sp>
      <p:pic>
        <p:nvPicPr>
          <p:cNvPr id="278" name="Immagine 28" descr="Immagine 28"/>
          <p:cNvPicPr>
            <a:picLocks noChangeAspect="1"/>
          </p:cNvPicPr>
          <p:nvPr/>
        </p:nvPicPr>
        <p:blipFill>
          <a:blip r:embed="rId5">
            <a:extLst/>
          </a:blip>
          <a:srcRect l="8546" t="59482" r="24389" b="30698"/>
          <a:stretch>
            <a:fillRect/>
          </a:stretch>
        </p:blipFill>
        <p:spPr>
          <a:xfrm>
            <a:off x="499729" y="3375373"/>
            <a:ext cx="11492858" cy="946538"/>
          </a:xfrm>
          <a:prstGeom prst="rect">
            <a:avLst/>
          </a:prstGeom>
          <a:ln w="12700">
            <a:miter lim="400000"/>
          </a:ln>
        </p:spPr>
      </p:pic>
      <p:sp>
        <p:nvSpPr>
          <p:cNvPr id="279" name="CasellaDiTesto 18"/>
          <p:cNvSpPr txBox="1"/>
          <p:nvPr/>
        </p:nvSpPr>
        <p:spPr>
          <a:xfrm>
            <a:off x="472039" y="4096358"/>
            <a:ext cx="2653933" cy="333084"/>
          </a:xfrm>
          <a:prstGeom prst="rect">
            <a:avLst/>
          </a:prstGeom>
          <a:gradFill>
            <a:gsLst>
              <a:gs pos="0">
                <a:srgbClr val="A0E122"/>
              </a:gs>
              <a:gs pos="100000">
                <a:schemeClr val="accent1">
                  <a:hueOff val="440506"/>
                  <a:satOff val="41434"/>
                  <a:lumOff val="31535"/>
                </a:schemeClr>
              </a:gs>
            </a:gsLst>
            <a:lin ang="16200000"/>
          </a:gra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n-lt"/>
                <a:ea typeface="+mn-ea"/>
                <a:cs typeface="+mn-cs"/>
                <a:sym typeface="Calibri"/>
              </a:defRPr>
            </a:lvl1pPr>
          </a:lstStyle>
          <a:p>
            <a:pPr/>
            <a:r>
              <a:t>COMPARISON BALLON</a:t>
            </a:r>
          </a:p>
        </p:txBody>
      </p:sp>
      <p:sp>
        <p:nvSpPr>
          <p:cNvPr id="280" name="Annals of laparoscopica and endoscopica surgery 2019"/>
          <p:cNvSpPr txBox="1"/>
          <p:nvPr/>
        </p:nvSpPr>
        <p:spPr>
          <a:xfrm>
            <a:off x="4285670" y="991899"/>
            <a:ext cx="4785060" cy="320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500"/>
            </a:lvl1pPr>
          </a:lstStyle>
          <a:p>
            <a:pPr/>
            <a:r>
              <a:t>Annals of laparoscopica and endoscopica surgery 2019</a:t>
            </a:r>
          </a:p>
        </p:txBody>
      </p:sp>
      <p:sp>
        <p:nvSpPr>
          <p:cNvPr id="281" name="Linea"/>
          <p:cNvSpPr/>
          <p:nvPr/>
        </p:nvSpPr>
        <p:spPr>
          <a:xfrm>
            <a:off x="4225902" y="5254657"/>
            <a:ext cx="7041709" cy="1"/>
          </a:xfrm>
          <a:prstGeom prst="line">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lstStyle/>
          <a:p>
            <a:pPr/>
          </a:p>
        </p:txBody>
      </p:sp>
      <p:sp>
        <p:nvSpPr>
          <p:cNvPr id="282" name="Linea"/>
          <p:cNvSpPr/>
          <p:nvPr/>
        </p:nvSpPr>
        <p:spPr>
          <a:xfrm>
            <a:off x="10756020" y="3123062"/>
            <a:ext cx="1005074" cy="1"/>
          </a:xfrm>
          <a:prstGeom prst="line">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lstStyle/>
          <a:p>
            <a:pPr/>
          </a:p>
        </p:txBody>
      </p:sp>
      <p:sp>
        <p:nvSpPr>
          <p:cNvPr id="283" name="Linea"/>
          <p:cNvSpPr/>
          <p:nvPr/>
        </p:nvSpPr>
        <p:spPr>
          <a:xfrm>
            <a:off x="4132786" y="3136224"/>
            <a:ext cx="1005074" cy="1"/>
          </a:xfrm>
          <a:prstGeom prst="line">
            <a:avLst/>
          </a:prstGeom>
          <a:ln w="25400">
            <a:solidFill>
              <a:srgbClr val="FF2600"/>
            </a:solidFill>
          </a:ln>
          <a:effectLst>
            <a:outerShdw sx="100000" sy="100000" kx="0" ky="0" algn="b" rotWithShape="0" blurRad="38100" dist="25400" dir="2700000">
              <a:srgbClr val="000000">
                <a:alpha val="60000"/>
              </a:srgbClr>
            </a:outerShdw>
          </a:effectLst>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2"/>
                                        </p:tgtEl>
                                        <p:attrNameLst>
                                          <p:attrName>style.visibility</p:attrName>
                                        </p:attrNameLst>
                                      </p:cBhvr>
                                      <p:to>
                                        <p:strVal val="visible"/>
                                      </p:to>
                                    </p:set>
                                    <p:anim calcmode="lin" valueType="num">
                                      <p:cBhvr>
                                        <p:cTn id="7" dur="1000" fill="hold"/>
                                        <p:tgtEl>
                                          <p:spTgt spid="282"/>
                                        </p:tgtEl>
                                        <p:attrNameLst>
                                          <p:attrName>ppt_x</p:attrName>
                                        </p:attrNameLst>
                                      </p:cBhvr>
                                      <p:tavLst>
                                        <p:tav tm="0">
                                          <p:val>
                                            <p:strVal val="#ppt_x"/>
                                          </p:val>
                                        </p:tav>
                                        <p:tav tm="100000">
                                          <p:val>
                                            <p:strVal val="#ppt_x"/>
                                          </p:val>
                                        </p:tav>
                                      </p:tavLst>
                                    </p:anim>
                                    <p:anim calcmode="lin" valueType="num">
                                      <p:cBhvr>
                                        <p:cTn id="8" dur="1000" fill="hold"/>
                                        <p:tgtEl>
                                          <p:spTgt spid="28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83"/>
                                        </p:tgtEl>
                                        <p:attrNameLst>
                                          <p:attrName>style.visibility</p:attrName>
                                        </p:attrNameLst>
                                      </p:cBhvr>
                                      <p:to>
                                        <p:strVal val="visible"/>
                                      </p:to>
                                    </p:set>
                                    <p:anim calcmode="lin" valueType="num">
                                      <p:cBhvr>
                                        <p:cTn id="13" dur="1000" fill="hold"/>
                                        <p:tgtEl>
                                          <p:spTgt spid="283"/>
                                        </p:tgtEl>
                                        <p:attrNameLst>
                                          <p:attrName>ppt_x</p:attrName>
                                        </p:attrNameLst>
                                      </p:cBhvr>
                                      <p:tavLst>
                                        <p:tav tm="0">
                                          <p:val>
                                            <p:strVal val="#ppt_x"/>
                                          </p:val>
                                        </p:tav>
                                        <p:tav tm="100000">
                                          <p:val>
                                            <p:strVal val="#ppt_x"/>
                                          </p:val>
                                        </p:tav>
                                      </p:tavLst>
                                    </p:anim>
                                    <p:anim calcmode="lin" valueType="num">
                                      <p:cBhvr>
                                        <p:cTn id="14" dur="1000" fill="hold"/>
                                        <p:tgtEl>
                                          <p:spTgt spid="28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281"/>
                                        </p:tgtEl>
                                        <p:attrNameLst>
                                          <p:attrName>style.visibility</p:attrName>
                                        </p:attrNameLst>
                                      </p:cBhvr>
                                      <p:to>
                                        <p:strVal val="visible"/>
                                      </p:to>
                                    </p:set>
                                    <p:anim calcmode="lin" valueType="num">
                                      <p:cBhvr>
                                        <p:cTn id="19" dur="1000" fill="hold"/>
                                        <p:tgtEl>
                                          <p:spTgt spid="281"/>
                                        </p:tgtEl>
                                        <p:attrNameLst>
                                          <p:attrName>ppt_x</p:attrName>
                                        </p:attrNameLst>
                                      </p:cBhvr>
                                      <p:tavLst>
                                        <p:tav tm="0">
                                          <p:val>
                                            <p:strVal val="#ppt_x"/>
                                          </p:val>
                                        </p:tav>
                                        <p:tav tm="100000">
                                          <p:val>
                                            <p:strVal val="#ppt_x"/>
                                          </p:val>
                                        </p:tav>
                                      </p:tavLst>
                                    </p:anim>
                                    <p:anim calcmode="lin" valueType="num">
                                      <p:cBhvr>
                                        <p:cTn id="20" dur="10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3"/>
      <p:bldP build="whole" bldLvl="1" animBg="1" rev="0" advAuto="0" spid="282" grpId="1"/>
      <p:bldP build="whole" bldLvl="1" animBg="1" rev="0" advAuto="0" spid="283" grpId="2"/>
    </p:bldLst>
  </p:timing>
</p:sld>
</file>

<file path=ppt/theme/theme1.xml><?xml version="1.0" encoding="utf-8"?>
<a:theme xmlns:a="http://schemas.openxmlformats.org/drawingml/2006/main" xmlns:r="http://schemas.openxmlformats.org/officeDocument/2006/relationships" name="Retrospettivo">
  <a:themeElements>
    <a:clrScheme name="Retrospettivo">
      <a:dk1>
        <a:srgbClr val="000000"/>
      </a:dk1>
      <a:lt1>
        <a:srgbClr val="FFFFFF"/>
      </a:lt1>
      <a:dk2>
        <a:srgbClr val="A7A7A7"/>
      </a:dk2>
      <a:lt2>
        <a:srgbClr val="535353"/>
      </a:lt2>
      <a:accent1>
        <a:srgbClr val="99CB38"/>
      </a:accent1>
      <a:accent2>
        <a:srgbClr val="63A537"/>
      </a:accent2>
      <a:accent3>
        <a:srgbClr val="37A76F"/>
      </a:accent3>
      <a:accent4>
        <a:srgbClr val="44C1A3"/>
      </a:accent4>
      <a:accent5>
        <a:srgbClr val="4EB3CF"/>
      </a:accent5>
      <a:accent6>
        <a:srgbClr val="51C3F9"/>
      </a:accent6>
      <a:hlink>
        <a:srgbClr val="0000FF"/>
      </a:hlink>
      <a:folHlink>
        <a:srgbClr val="FF00FF"/>
      </a:folHlink>
    </a:clrScheme>
    <a:fontScheme name="Retrospettivo">
      <a:majorFont>
        <a:latin typeface="Helvetica"/>
        <a:ea typeface="Helvetica"/>
        <a:cs typeface="Helvetica"/>
      </a:majorFont>
      <a:minorFont>
        <a:latin typeface="Calibri"/>
        <a:ea typeface="Calibri"/>
        <a:cs typeface="Calibri"/>
      </a:minorFont>
    </a:fontScheme>
    <a:fmtScheme name="Retrospet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trospettivo">
  <a:themeElements>
    <a:clrScheme name="Retrospettivo">
      <a:dk1>
        <a:srgbClr val="000000"/>
      </a:dk1>
      <a:lt1>
        <a:srgbClr val="FFFFFF"/>
      </a:lt1>
      <a:dk2>
        <a:srgbClr val="A7A7A7"/>
      </a:dk2>
      <a:lt2>
        <a:srgbClr val="535353"/>
      </a:lt2>
      <a:accent1>
        <a:srgbClr val="99CB38"/>
      </a:accent1>
      <a:accent2>
        <a:srgbClr val="63A537"/>
      </a:accent2>
      <a:accent3>
        <a:srgbClr val="37A76F"/>
      </a:accent3>
      <a:accent4>
        <a:srgbClr val="44C1A3"/>
      </a:accent4>
      <a:accent5>
        <a:srgbClr val="4EB3CF"/>
      </a:accent5>
      <a:accent6>
        <a:srgbClr val="51C3F9"/>
      </a:accent6>
      <a:hlink>
        <a:srgbClr val="0000FF"/>
      </a:hlink>
      <a:folHlink>
        <a:srgbClr val="FF00FF"/>
      </a:folHlink>
    </a:clrScheme>
    <a:fontScheme name="Retrospettivo">
      <a:majorFont>
        <a:latin typeface="Helvetica"/>
        <a:ea typeface="Helvetica"/>
        <a:cs typeface="Helvetica"/>
      </a:majorFont>
      <a:minorFont>
        <a:latin typeface="Calibri"/>
        <a:ea typeface="Calibri"/>
        <a:cs typeface="Calibri"/>
      </a:minorFont>
    </a:fontScheme>
    <a:fmtScheme name="Retrospet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